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9"/>
  </p:notesMasterIdLst>
  <p:handoutMasterIdLst>
    <p:handoutMasterId r:id="rId20"/>
  </p:handoutMasterIdLst>
  <p:sldIdLst>
    <p:sldId id="256" r:id="rId2"/>
    <p:sldId id="257" r:id="rId3"/>
    <p:sldId id="259" r:id="rId4"/>
    <p:sldId id="258" r:id="rId5"/>
    <p:sldId id="279" r:id="rId6"/>
    <p:sldId id="275" r:id="rId7"/>
    <p:sldId id="280" r:id="rId8"/>
    <p:sldId id="281" r:id="rId9"/>
    <p:sldId id="282" r:id="rId10"/>
    <p:sldId id="266" r:id="rId11"/>
    <p:sldId id="268" r:id="rId12"/>
    <p:sldId id="269" r:id="rId13"/>
    <p:sldId id="271" r:id="rId14"/>
    <p:sldId id="277" r:id="rId15"/>
    <p:sldId id="278" r:id="rId16"/>
    <p:sldId id="274" r:id="rId17"/>
    <p:sldId id="283" r:id="rId18"/>
  </p:sldIdLst>
  <p:sldSz cx="12192000" cy="6858000"/>
  <p:notesSz cx="7077075" cy="9028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2" autoAdjust="0"/>
    <p:restoredTop sz="70423" autoAdjust="0"/>
  </p:normalViewPr>
  <p:slideViewPr>
    <p:cSldViewPr snapToGrid="0">
      <p:cViewPr varScale="1">
        <p:scale>
          <a:sx n="51" d="100"/>
          <a:sy n="51" d="100"/>
        </p:scale>
        <p:origin x="171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86F598-2513-42F9-89BB-7909B84A0635}"/>
              </a:ext>
            </a:extLst>
          </p:cNvPr>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EF3499-3A89-48E9-A663-8CAF3581B252}"/>
              </a:ext>
            </a:extLst>
          </p:cNvPr>
          <p:cNvSpPr>
            <a:spLocks noGrp="1"/>
          </p:cNvSpPr>
          <p:nvPr>
            <p:ph type="dt" sz="quarter" idx="1"/>
          </p:nvPr>
        </p:nvSpPr>
        <p:spPr>
          <a:xfrm>
            <a:off x="4008438" y="0"/>
            <a:ext cx="3067050" cy="452438"/>
          </a:xfrm>
          <a:prstGeom prst="rect">
            <a:avLst/>
          </a:prstGeom>
        </p:spPr>
        <p:txBody>
          <a:bodyPr vert="horz" lIns="91440" tIns="45720" rIns="91440" bIns="45720" rtlCol="0"/>
          <a:lstStyle>
            <a:lvl1pPr algn="r">
              <a:defRPr sz="1200"/>
            </a:lvl1pPr>
          </a:lstStyle>
          <a:p>
            <a:fld id="{E48A68EE-864D-4937-9D0E-8C66B1E73613}" type="datetimeFigureOut">
              <a:rPr lang="en-US" smtClean="0"/>
              <a:t>1/19/2018</a:t>
            </a:fld>
            <a:endParaRPr lang="en-US"/>
          </a:p>
        </p:txBody>
      </p:sp>
      <p:sp>
        <p:nvSpPr>
          <p:cNvPr id="4" name="Footer Placeholder 3">
            <a:extLst>
              <a:ext uri="{FF2B5EF4-FFF2-40B4-BE49-F238E27FC236}">
                <a16:creationId xmlns:a16="http://schemas.microsoft.com/office/drawing/2014/main" id="{B0700F5A-5A96-4C38-964C-B5D0682D8DA2}"/>
              </a:ext>
            </a:extLst>
          </p:cNvPr>
          <p:cNvSpPr>
            <a:spLocks noGrp="1"/>
          </p:cNvSpPr>
          <p:nvPr>
            <p:ph type="ftr" sz="quarter" idx="2"/>
          </p:nvPr>
        </p:nvSpPr>
        <p:spPr>
          <a:xfrm>
            <a:off x="0" y="8575675"/>
            <a:ext cx="3067050" cy="4524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8EB49B-F4F4-44B8-93E4-52A4B3062CAB}"/>
              </a:ext>
            </a:extLst>
          </p:cNvPr>
          <p:cNvSpPr>
            <a:spLocks noGrp="1"/>
          </p:cNvSpPr>
          <p:nvPr>
            <p:ph type="sldNum" sz="quarter" idx="3"/>
          </p:nvPr>
        </p:nvSpPr>
        <p:spPr>
          <a:xfrm>
            <a:off x="4008438" y="8575675"/>
            <a:ext cx="3067050" cy="452438"/>
          </a:xfrm>
          <a:prstGeom prst="rect">
            <a:avLst/>
          </a:prstGeom>
        </p:spPr>
        <p:txBody>
          <a:bodyPr vert="horz" lIns="91440" tIns="45720" rIns="91440" bIns="45720" rtlCol="0" anchor="b"/>
          <a:lstStyle>
            <a:lvl1pPr algn="r">
              <a:defRPr sz="1200"/>
            </a:lvl1pPr>
          </a:lstStyle>
          <a:p>
            <a:fld id="{9394D743-40D0-4460-A855-DF667E9A1BEF}" type="slidenum">
              <a:rPr lang="en-US" smtClean="0"/>
              <a:t>‹#›</a:t>
            </a:fld>
            <a:endParaRPr lang="en-US"/>
          </a:p>
        </p:txBody>
      </p:sp>
    </p:spTree>
    <p:extLst>
      <p:ext uri="{BB962C8B-B14F-4D97-AF65-F5344CB8AC3E}">
        <p14:creationId xmlns:p14="http://schemas.microsoft.com/office/powerpoint/2010/main" val="124182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B80F670A-6448-4616-8126-D63F48421DDC}" type="datetimeFigureOut">
              <a:rPr lang="en-US" smtClean="0"/>
              <a:t>1/19/2018</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8DE96878-D62B-4653-A1C6-3DD4F203AE9E}" type="slidenum">
              <a:rPr lang="en-US" smtClean="0"/>
              <a:t>‹#›</a:t>
            </a:fld>
            <a:endParaRPr lang="en-US"/>
          </a:p>
        </p:txBody>
      </p:sp>
    </p:spTree>
    <p:extLst>
      <p:ext uri="{BB962C8B-B14F-4D97-AF65-F5344CB8AC3E}">
        <p14:creationId xmlns:p14="http://schemas.microsoft.com/office/powerpoint/2010/main" val="216783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Hosts: Bluegrass International Fund and Wyatt Tarrant &amp; Combs</a:t>
            </a:r>
          </a:p>
          <a:p>
            <a:r>
              <a:rPr lang="en-US" dirty="0"/>
              <a:t>-Sponsor: </a:t>
            </a:r>
            <a:r>
              <a:rPr lang="en-US" sz="1200" dirty="0"/>
              <a:t>Greater Louisville Inc. World Affairs Council of Kentucky and Southern Indiana, World Trade Center of Kentucky, Crane House, Vietnamese Community, Indian Community Foundation of Louisville and </a:t>
            </a:r>
            <a:r>
              <a:rPr lang="en-US" sz="1200" dirty="0" err="1"/>
              <a:t>Prospanica</a:t>
            </a:r>
            <a:endParaRPr lang="en-US" sz="12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76600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2374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586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9116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8220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3545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1410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1479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Wit reads the bio:</a:t>
            </a:r>
            <a:endParaRPr lang="en-US" sz="1200" dirty="0"/>
          </a:p>
          <a:p>
            <a:r>
              <a:rPr lang="en-US" sz="1200" dirty="0"/>
              <a:t>Ms. Allen has devoted her career to raising capital to create jobs and expand educational opportunities both in the US and overseas. She has led regional, national and multi-country marketing teams that produced millions of dollars in new revenues for economic development initiatives.</a:t>
            </a:r>
            <a:br>
              <a:rPr lang="en-US" sz="1200" dirty="0"/>
            </a:br>
            <a:r>
              <a:rPr lang="en-US" sz="1200" dirty="0"/>
              <a:t> </a:t>
            </a:r>
            <a:br>
              <a:rPr lang="en-US" sz="1200" dirty="0"/>
            </a:br>
            <a:r>
              <a:rPr lang="en-US" sz="1200" dirty="0"/>
              <a:t>In 2003 she formed Capital Innovations, a strategic advisory firm that works with public/private stakeholders to raise capital for private equity funds that invest in high-growth-potential companies. Prior to forming Capital Innovations, Ms. Allen served as director of Institutional Marketing at AEGON USA where she uncovered 529 college savings plans as a major new market opportunity. </a:t>
            </a:r>
            <a:br>
              <a:rPr lang="en-US" sz="1200" dirty="0"/>
            </a:br>
            <a:br>
              <a:rPr lang="en-US" sz="1200" dirty="0"/>
            </a:br>
            <a:r>
              <a:rPr lang="en-US" sz="1200" dirty="0"/>
              <a:t>For 10 years, she served as CARE International’s Director of International Corporate Initiatives where she forged CARE’s first strategic partnerships with global corporations. A native of Vine Grove, Kentucky, Ms. Allen is a board member of the Kentucky Association of Economic Development, an advisory board member of Purdue University’s Emerging Innovations Fund, a board member of World Affairs Council of Kentucky and Southern Indiana, and a member of the Public Policy Committee of the EB-5 industry’s national association, IIUSA.</a:t>
            </a:r>
            <a:endParaRPr lang="en-US" dirty="0"/>
          </a:p>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8304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Wit reads the bio</a:t>
            </a:r>
            <a:r>
              <a:rPr lang="en-US" sz="1200" b="1" dirty="0">
                <a:solidFill>
                  <a:schemeClr val="tx1"/>
                </a:solidFill>
              </a:rPr>
              <a:t>:</a:t>
            </a:r>
            <a:endParaRPr lang="en-US" altLang="zh-CN" sz="1200" dirty="0">
              <a:solidFill>
                <a:schemeClr val="tx1"/>
              </a:solidFill>
            </a:endParaRPr>
          </a:p>
          <a:p>
            <a:r>
              <a:rPr lang="en-US" altLang="zh-CN" sz="1200" dirty="0">
                <a:solidFill>
                  <a:schemeClr val="tx1"/>
                </a:solidFill>
              </a:rPr>
              <a:t>Glen M. Krebs is a member of the International Trade and Labor and Employment Practice Groups at Wyatt, Tarrant &amp; Combs, LLP. He concentrates his practice in international and immigration law. </a:t>
            </a:r>
            <a:br>
              <a:rPr lang="en-US" altLang="zh-CN" sz="1200" dirty="0">
                <a:solidFill>
                  <a:schemeClr val="tx1"/>
                </a:solidFill>
              </a:rPr>
            </a:br>
            <a:br>
              <a:rPr lang="en-US" altLang="zh-CN" sz="1200" dirty="0">
                <a:solidFill>
                  <a:schemeClr val="tx1"/>
                </a:solidFill>
              </a:rPr>
            </a:br>
            <a:r>
              <a:rPr lang="en-US" altLang="zh-CN" sz="1200" dirty="0">
                <a:solidFill>
                  <a:schemeClr val="tx1"/>
                </a:solidFill>
              </a:rPr>
              <a:t>Before joining Wyatt, Tarrant &amp; Combs, LLP, Mr. Krebs was a solo practitioner. He has appeared on behalf of clients at U.S. embassies in China, Japan, Russia, Canada, Ghana and Bulgaria. He has represented clients from more than 65 different countries. Mr. Krebs has been recognized for immigration law in The Best Lawyers in America since 1990. He speaks fluent Japanese and has assisted more than 40 Japanese companies establish their presence in the United States. Mr. Krebs has written and spoken extensively on the subject of Doing Business with the Japanese and on Immigration Law.</a:t>
            </a:r>
            <a:br>
              <a:rPr lang="en-US" altLang="zh-CN" sz="1200" dirty="0">
                <a:solidFill>
                  <a:schemeClr val="tx1"/>
                </a:solidFill>
              </a:rPr>
            </a:br>
            <a:r>
              <a:rPr lang="en-US" altLang="zh-CN" sz="1200" dirty="0">
                <a:solidFill>
                  <a:schemeClr val="tx1"/>
                </a:solidFill>
              </a:rPr>
              <a:t>He served as Chairman of the Japan/America Society of Kentucky for six years and as Treasurer for the National Association of Japan America Societies for three years. He also chaired the World Trade Center of Kentucky Board of Directors, and the Lexington Sister Cities Commission.  Mr. Krebs is a member of the Fayette County, Kentucky and American Bar Associations, as well as the State Bar of California. He has been active in the American Immigration Lawyers Association for 25 years.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3219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9878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DE96878-D62B-4653-A1C6-3DD4F203AE9E}" type="slidenum">
              <a:rPr lang="en-US" smtClean="0"/>
              <a:t>5</a:t>
            </a:fld>
            <a:endParaRPr lang="en-US"/>
          </a:p>
        </p:txBody>
      </p:sp>
    </p:spTree>
    <p:extLst>
      <p:ext uri="{BB962C8B-B14F-4D97-AF65-F5344CB8AC3E}">
        <p14:creationId xmlns:p14="http://schemas.microsoft.com/office/powerpoint/2010/main" val="11019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4475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DE96878-D62B-4653-A1C6-3DD4F203AE9E}" type="slidenum">
              <a:rPr lang="en-US" smtClean="0"/>
              <a:t>7</a:t>
            </a:fld>
            <a:endParaRPr lang="en-US"/>
          </a:p>
        </p:txBody>
      </p:sp>
    </p:spTree>
    <p:extLst>
      <p:ext uri="{BB962C8B-B14F-4D97-AF65-F5344CB8AC3E}">
        <p14:creationId xmlns:p14="http://schemas.microsoft.com/office/powerpoint/2010/main" val="45387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DE96878-D62B-4653-A1C6-3DD4F203AE9E}" type="slidenum">
              <a:rPr lang="en-US" smtClean="0"/>
              <a:t>8</a:t>
            </a:fld>
            <a:endParaRPr lang="en-US"/>
          </a:p>
        </p:txBody>
      </p:sp>
    </p:spTree>
    <p:extLst>
      <p:ext uri="{BB962C8B-B14F-4D97-AF65-F5344CB8AC3E}">
        <p14:creationId xmlns:p14="http://schemas.microsoft.com/office/powerpoint/2010/main" val="88559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DE96878-D62B-4653-A1C6-3DD4F203AE9E}" type="slidenum">
              <a:rPr lang="en-US" smtClean="0"/>
              <a:t>9</a:t>
            </a:fld>
            <a:endParaRPr lang="en-US"/>
          </a:p>
        </p:txBody>
      </p:sp>
    </p:spTree>
    <p:extLst>
      <p:ext uri="{BB962C8B-B14F-4D97-AF65-F5344CB8AC3E}">
        <p14:creationId xmlns:p14="http://schemas.microsoft.com/office/powerpoint/2010/main" val="235682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CCDECE-F8D9-455A-A08C-5CFA2CC68152}"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37067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5E97A-B389-4249-A07B-F1AE2C5CD902}"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113253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80D792-4B67-454B-893E-E992D1DDB94F}"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6589ED-88D5-462C-85A3-2F8F34D8967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647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314E06C-7367-41DF-836B-3F3A3CD370AF}" type="datetime1">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149850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D650AF-15AB-4371-8227-E8BB99925B8E}" type="datetime1">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6589ED-88D5-462C-85A3-2F8F34D8967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281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2E4F5F5-228B-48FD-80DD-AE0847DFFBB6}" type="datetime1">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1115636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D00-DF56-4F8F-840E-BE3A5C1DC9C0}"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199346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17D17F-9FF3-42B0-BF54-79660979F7E5}"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7432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F640A-082B-47B7-A1C7-DE180D8556AB}"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183555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96F5A0-7672-4D3F-9DDF-C4C35545C493}" type="datetime1">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244339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6183C-04E1-4C99-BFD8-4EB0C68698AC}" type="datetime1">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504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4B5789-73A2-4924-8AA4-A491B62833BE}" type="datetime1">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969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02FC8-C8ED-49A8-B0AB-C8FC34BE7C1A}" type="datetime1">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1983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64E8E-A9D7-4AD6-AC8E-A46BE02FB6BC}" type="datetime1">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294777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EABB6F-E940-401B-99AA-1922E9B0DBB4}" type="datetime1">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328786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F02782-907E-4F03-96C5-2008FCE9E744}" type="datetime1">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6589ED-88D5-462C-85A3-2F8F34D89671}" type="slidenum">
              <a:rPr lang="en-US" smtClean="0"/>
              <a:t>‹#›</a:t>
            </a:fld>
            <a:endParaRPr lang="en-US"/>
          </a:p>
        </p:txBody>
      </p:sp>
    </p:spTree>
    <p:extLst>
      <p:ext uri="{BB962C8B-B14F-4D97-AF65-F5344CB8AC3E}">
        <p14:creationId xmlns:p14="http://schemas.microsoft.com/office/powerpoint/2010/main" val="232819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6174F7-B6BC-45B8-8067-0CB0011E6D60}" type="datetime1">
              <a:rPr lang="en-US" smtClean="0"/>
              <a:t>1/19/2018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6589ED-88D5-462C-85A3-2F8F34D89671}" type="slidenum">
              <a:rPr lang="en-US" smtClean="0"/>
              <a:t>‹#›</a:t>
            </a:fld>
            <a:endParaRPr lang="en-US"/>
          </a:p>
        </p:txBody>
      </p:sp>
    </p:spTree>
    <p:extLst>
      <p:ext uri="{BB962C8B-B14F-4D97-AF65-F5344CB8AC3E}">
        <p14:creationId xmlns:p14="http://schemas.microsoft.com/office/powerpoint/2010/main" val="32573686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gkrebs@wyattfirm.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lallen@bluegrass-fund.com" TargetMode="External"/><Relationship Id="rId5" Type="http://schemas.openxmlformats.org/officeDocument/2006/relationships/hyperlink" Target="mailto:wwang@bluegrass-fund.com"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hyperlink" Target="https://vimeo.com/24066768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A606-79F7-4E70-99A0-3B0403F24D32}"/>
              </a:ext>
            </a:extLst>
          </p:cNvPr>
          <p:cNvSpPr>
            <a:spLocks noGrp="1"/>
          </p:cNvSpPr>
          <p:nvPr>
            <p:ph type="ctrTitle"/>
          </p:nvPr>
        </p:nvSpPr>
        <p:spPr>
          <a:xfrm>
            <a:off x="1063690" y="784576"/>
            <a:ext cx="10493021" cy="2262781"/>
          </a:xfrm>
        </p:spPr>
        <p:txBody>
          <a:bodyPr>
            <a:normAutofit/>
          </a:bodyPr>
          <a:lstStyle/>
          <a:p>
            <a:pPr algn="ctr"/>
            <a:r>
              <a:rPr lang="en-US" sz="5400" b="1" dirty="0"/>
              <a:t>Immigration Seminar for Living and Thriving in Louisville</a:t>
            </a:r>
            <a:endParaRPr lang="en-US" dirty="0"/>
          </a:p>
        </p:txBody>
      </p:sp>
      <p:sp>
        <p:nvSpPr>
          <p:cNvPr id="8" name="Subtitle 7">
            <a:extLst>
              <a:ext uri="{FF2B5EF4-FFF2-40B4-BE49-F238E27FC236}">
                <a16:creationId xmlns:a16="http://schemas.microsoft.com/office/drawing/2014/main" id="{A44BF634-2782-459D-A538-BDEB7D41E72F}"/>
              </a:ext>
            </a:extLst>
          </p:cNvPr>
          <p:cNvSpPr>
            <a:spLocks noGrp="1"/>
          </p:cNvSpPr>
          <p:nvPr>
            <p:ph type="subTitle" idx="1"/>
          </p:nvPr>
        </p:nvSpPr>
        <p:spPr>
          <a:xfrm>
            <a:off x="5477897" y="3438370"/>
            <a:ext cx="1630407" cy="386610"/>
          </a:xfrm>
        </p:spPr>
        <p:txBody>
          <a:bodyPr/>
          <a:lstStyle/>
          <a:p>
            <a:pPr algn="ctr"/>
            <a:r>
              <a:rPr lang="en-US" b="1" dirty="0">
                <a:solidFill>
                  <a:schemeClr val="tx1"/>
                </a:solidFill>
              </a:rPr>
              <a:t>Event Hosts</a:t>
            </a:r>
          </a:p>
        </p:txBody>
      </p:sp>
      <p:pic>
        <p:nvPicPr>
          <p:cNvPr id="4" name="Content Placeholder 4">
            <a:extLst>
              <a:ext uri="{FF2B5EF4-FFF2-40B4-BE49-F238E27FC236}">
                <a16:creationId xmlns:a16="http://schemas.microsoft.com/office/drawing/2014/main" id="{488D72DC-8448-4EB6-BDCE-29F0FE373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204" y="4022688"/>
            <a:ext cx="2819794" cy="862723"/>
          </a:xfrm>
          <a:prstGeom prst="rect">
            <a:avLst/>
          </a:prstGeom>
        </p:spPr>
      </p:pic>
      <p:pic>
        <p:nvPicPr>
          <p:cNvPr id="6" name="Picture 5">
            <a:extLst>
              <a:ext uri="{FF2B5EF4-FFF2-40B4-BE49-F238E27FC236}">
                <a16:creationId xmlns:a16="http://schemas.microsoft.com/office/drawing/2014/main" id="{915CA927-355D-43CF-BFD3-D473D7D7A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204" y="5124787"/>
            <a:ext cx="2819794" cy="972867"/>
          </a:xfrm>
          <a:prstGeom prst="rect">
            <a:avLst/>
          </a:prstGeom>
        </p:spPr>
      </p:pic>
      <p:sp>
        <p:nvSpPr>
          <p:cNvPr id="7" name="TextBox 6">
            <a:extLst>
              <a:ext uri="{FF2B5EF4-FFF2-40B4-BE49-F238E27FC236}">
                <a16:creationId xmlns:a16="http://schemas.microsoft.com/office/drawing/2014/main" id="{0D475597-AE44-4973-8E84-5703A89C641B}"/>
              </a:ext>
            </a:extLst>
          </p:cNvPr>
          <p:cNvSpPr txBox="1"/>
          <p:nvPr/>
        </p:nvSpPr>
        <p:spPr>
          <a:xfrm>
            <a:off x="223970" y="6273225"/>
            <a:ext cx="12138259" cy="584775"/>
          </a:xfrm>
          <a:prstGeom prst="rect">
            <a:avLst/>
          </a:prstGeom>
          <a:noFill/>
        </p:spPr>
        <p:txBody>
          <a:bodyPr wrap="none" rtlCol="0">
            <a:spAutoFit/>
          </a:bodyPr>
          <a:lstStyle/>
          <a:p>
            <a:r>
              <a:rPr lang="en-US" sz="1600" b="1" dirty="0"/>
              <a:t>Sponsor</a:t>
            </a:r>
            <a:r>
              <a:rPr lang="en-US" sz="1600" dirty="0"/>
              <a:t>: Greater Louisville Inc. World Affairs Council of Kentucky and Southern Indiana, World Trade Center of Kentucky, </a:t>
            </a:r>
          </a:p>
          <a:p>
            <a:r>
              <a:rPr lang="en-US" sz="1600" dirty="0"/>
              <a:t>Crane House, Vietnamese Community, Indian Community Foundation of Louisville and </a:t>
            </a:r>
            <a:r>
              <a:rPr lang="en-US" sz="1600" dirty="0" err="1"/>
              <a:t>Prospanica</a:t>
            </a:r>
            <a:endParaRPr lang="en-US" sz="1600" dirty="0"/>
          </a:p>
        </p:txBody>
      </p:sp>
      <p:sp>
        <p:nvSpPr>
          <p:cNvPr id="3" name="Slide Number Placeholder 2">
            <a:extLst>
              <a:ext uri="{FF2B5EF4-FFF2-40B4-BE49-F238E27FC236}">
                <a16:creationId xmlns:a16="http://schemas.microsoft.com/office/drawing/2014/main" id="{26C49059-5A4E-4FA7-A0E8-6609813CB8EF}"/>
              </a:ext>
            </a:extLst>
          </p:cNvPr>
          <p:cNvSpPr>
            <a:spLocks noGrp="1"/>
          </p:cNvSpPr>
          <p:nvPr>
            <p:ph type="sldNum" sz="quarter" idx="12"/>
          </p:nvPr>
        </p:nvSpPr>
        <p:spPr/>
        <p:txBody>
          <a:bodyPr/>
          <a:lstStyle/>
          <a:p>
            <a:fld id="{C76589ED-88D5-462C-85A3-2F8F34D89671}" type="slidenum">
              <a:rPr lang="en-US" smtClean="0"/>
              <a:t>1</a:t>
            </a:fld>
            <a:endParaRPr lang="en-US"/>
          </a:p>
        </p:txBody>
      </p:sp>
    </p:spTree>
    <p:extLst>
      <p:ext uri="{BB962C8B-B14F-4D97-AF65-F5344CB8AC3E}">
        <p14:creationId xmlns:p14="http://schemas.microsoft.com/office/powerpoint/2010/main" val="325538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7F01-1B55-47DC-AE52-E40803DDF99E}"/>
              </a:ext>
            </a:extLst>
          </p:cNvPr>
          <p:cNvSpPr>
            <a:spLocks noGrp="1"/>
          </p:cNvSpPr>
          <p:nvPr>
            <p:ph type="title"/>
          </p:nvPr>
        </p:nvSpPr>
        <p:spPr>
          <a:xfrm>
            <a:off x="1225982" y="1092334"/>
            <a:ext cx="10606385" cy="1485900"/>
          </a:xfrm>
        </p:spPr>
        <p:txBody>
          <a:bodyPr/>
          <a:lstStyle/>
          <a:p>
            <a:pPr algn="ctr"/>
            <a:r>
              <a:rPr lang="en-US" b="1" dirty="0"/>
              <a:t>Permanent Residency Bulletin (Filing Date)</a:t>
            </a:r>
          </a:p>
        </p:txBody>
      </p:sp>
      <p:graphicFrame>
        <p:nvGraphicFramePr>
          <p:cNvPr id="4" name="Table 3">
            <a:extLst>
              <a:ext uri="{FF2B5EF4-FFF2-40B4-BE49-F238E27FC236}">
                <a16:creationId xmlns:a16="http://schemas.microsoft.com/office/drawing/2014/main" id="{0E5B6861-A5B1-45FE-A457-7523314F89E4}"/>
              </a:ext>
            </a:extLst>
          </p:cNvPr>
          <p:cNvGraphicFramePr>
            <a:graphicFrameLocks noGrp="1"/>
          </p:cNvGraphicFramePr>
          <p:nvPr>
            <p:extLst>
              <p:ext uri="{D42A27DB-BD31-4B8C-83A1-F6EECF244321}">
                <p14:modId xmlns:p14="http://schemas.microsoft.com/office/powerpoint/2010/main" val="1807826897"/>
              </p:ext>
            </p:extLst>
          </p:nvPr>
        </p:nvGraphicFramePr>
        <p:xfrm>
          <a:off x="1587959" y="1828972"/>
          <a:ext cx="10244409" cy="5151636"/>
        </p:xfrm>
        <a:graphic>
          <a:graphicData uri="http://schemas.openxmlformats.org/drawingml/2006/table">
            <a:tbl>
              <a:tblPr firstRow="1" bandRow="1">
                <a:tableStyleId>{5C22544A-7EE6-4342-B048-85BDC9FD1C3A}</a:tableStyleId>
              </a:tblPr>
              <a:tblGrid>
                <a:gridCol w="1854788">
                  <a:extLst>
                    <a:ext uri="{9D8B030D-6E8A-4147-A177-3AD203B41FA5}">
                      <a16:colId xmlns:a16="http://schemas.microsoft.com/office/drawing/2014/main" val="959625050"/>
                    </a:ext>
                  </a:extLst>
                </a:gridCol>
                <a:gridCol w="1440180">
                  <a:extLst>
                    <a:ext uri="{9D8B030D-6E8A-4147-A177-3AD203B41FA5}">
                      <a16:colId xmlns:a16="http://schemas.microsoft.com/office/drawing/2014/main" val="1061656942"/>
                    </a:ext>
                  </a:extLst>
                </a:gridCol>
                <a:gridCol w="1485900">
                  <a:extLst>
                    <a:ext uri="{9D8B030D-6E8A-4147-A177-3AD203B41FA5}">
                      <a16:colId xmlns:a16="http://schemas.microsoft.com/office/drawing/2014/main" val="1249922415"/>
                    </a:ext>
                  </a:extLst>
                </a:gridCol>
                <a:gridCol w="1600200">
                  <a:extLst>
                    <a:ext uri="{9D8B030D-6E8A-4147-A177-3AD203B41FA5}">
                      <a16:colId xmlns:a16="http://schemas.microsoft.com/office/drawing/2014/main" val="3418057699"/>
                    </a:ext>
                  </a:extLst>
                </a:gridCol>
                <a:gridCol w="1325880">
                  <a:extLst>
                    <a:ext uri="{9D8B030D-6E8A-4147-A177-3AD203B41FA5}">
                      <a16:colId xmlns:a16="http://schemas.microsoft.com/office/drawing/2014/main" val="1888372633"/>
                    </a:ext>
                  </a:extLst>
                </a:gridCol>
                <a:gridCol w="1165860">
                  <a:extLst>
                    <a:ext uri="{9D8B030D-6E8A-4147-A177-3AD203B41FA5}">
                      <a16:colId xmlns:a16="http://schemas.microsoft.com/office/drawing/2014/main" val="2874226216"/>
                    </a:ext>
                  </a:extLst>
                </a:gridCol>
                <a:gridCol w="1371601">
                  <a:extLst>
                    <a:ext uri="{9D8B030D-6E8A-4147-A177-3AD203B41FA5}">
                      <a16:colId xmlns:a16="http://schemas.microsoft.com/office/drawing/2014/main" val="751262181"/>
                    </a:ext>
                  </a:extLst>
                </a:gridCol>
              </a:tblGrid>
              <a:tr h="938349">
                <a:tc>
                  <a:txBody>
                    <a:bodyPr/>
                    <a:lstStyle/>
                    <a:p>
                      <a:r>
                        <a:rPr lang="en-US" sz="1400" dirty="0"/>
                        <a:t>Employment Based</a:t>
                      </a:r>
                    </a:p>
                  </a:txBody>
                  <a:tcPr/>
                </a:tc>
                <a:tc>
                  <a:txBody>
                    <a:bodyPr/>
                    <a:lstStyle/>
                    <a:p>
                      <a:r>
                        <a:rPr lang="en-US" sz="1400" dirty="0"/>
                        <a:t>All Chargeability Area Except Those Listed</a:t>
                      </a:r>
                    </a:p>
                  </a:txBody>
                  <a:tcPr/>
                </a:tc>
                <a:tc>
                  <a:txBody>
                    <a:bodyPr/>
                    <a:lstStyle/>
                    <a:p>
                      <a:r>
                        <a:rPr lang="en-US" sz="1400" dirty="0"/>
                        <a:t>China-Mainland Born</a:t>
                      </a:r>
                    </a:p>
                  </a:txBody>
                  <a:tcPr/>
                </a:tc>
                <a:tc>
                  <a:txBody>
                    <a:bodyPr/>
                    <a:lstStyle/>
                    <a:p>
                      <a:r>
                        <a:rPr lang="en-US" sz="1400" dirty="0"/>
                        <a:t>El Salvador Guatemala Honduras</a:t>
                      </a:r>
                    </a:p>
                  </a:txBody>
                  <a:tcPr/>
                </a:tc>
                <a:tc>
                  <a:txBody>
                    <a:bodyPr/>
                    <a:lstStyle/>
                    <a:p>
                      <a:r>
                        <a:rPr lang="en-US" sz="1400" dirty="0"/>
                        <a:t>India</a:t>
                      </a:r>
                    </a:p>
                  </a:txBody>
                  <a:tcPr/>
                </a:tc>
                <a:tc>
                  <a:txBody>
                    <a:bodyPr/>
                    <a:lstStyle/>
                    <a:p>
                      <a:r>
                        <a:rPr lang="en-US" sz="1400" dirty="0"/>
                        <a:t>Mexico</a:t>
                      </a:r>
                    </a:p>
                  </a:txBody>
                  <a:tcPr/>
                </a:tc>
                <a:tc>
                  <a:txBody>
                    <a:bodyPr/>
                    <a:lstStyle/>
                    <a:p>
                      <a:r>
                        <a:rPr lang="en-US" sz="1400" dirty="0"/>
                        <a:t>Philippines</a:t>
                      </a:r>
                    </a:p>
                  </a:txBody>
                  <a:tcPr/>
                </a:tc>
                <a:extLst>
                  <a:ext uri="{0D108BD9-81ED-4DB2-BD59-A6C34878D82A}">
                    <a16:rowId xmlns:a16="http://schemas.microsoft.com/office/drawing/2014/main" val="2530971256"/>
                  </a:ext>
                </a:extLst>
              </a:tr>
              <a:tr h="543646">
                <a:tc>
                  <a:txBody>
                    <a:bodyPr/>
                    <a:lstStyle/>
                    <a:p>
                      <a:r>
                        <a:rPr lang="en-US" sz="1400" dirty="0"/>
                        <a:t>1</a:t>
                      </a:r>
                      <a:r>
                        <a:rPr lang="en-US" sz="1400" baseline="30000" dirty="0"/>
                        <a:t>st</a:t>
                      </a:r>
                      <a:endParaRPr lang="en-US" sz="1400" dirty="0"/>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extLst>
                  <a:ext uri="{0D108BD9-81ED-4DB2-BD59-A6C34878D82A}">
                    <a16:rowId xmlns:a16="http://schemas.microsoft.com/office/drawing/2014/main" val="3759019007"/>
                  </a:ext>
                </a:extLst>
              </a:tr>
              <a:tr h="543646">
                <a:tc>
                  <a:txBody>
                    <a:bodyPr/>
                    <a:lstStyle/>
                    <a:p>
                      <a:r>
                        <a:rPr lang="en-US" sz="1400" dirty="0"/>
                        <a:t>2</a:t>
                      </a:r>
                      <a:r>
                        <a:rPr lang="en-US" sz="1400" baseline="30000" dirty="0"/>
                        <a:t>nd</a:t>
                      </a:r>
                      <a:endParaRPr lang="en-US" sz="1400" dirty="0"/>
                    </a:p>
                  </a:txBody>
                  <a:tcPr/>
                </a:tc>
                <a:tc>
                  <a:txBody>
                    <a:bodyPr/>
                    <a:lstStyle/>
                    <a:p>
                      <a:pPr algn="ctr"/>
                      <a:r>
                        <a:rPr lang="en-US" sz="1400" dirty="0"/>
                        <a:t>C</a:t>
                      </a:r>
                    </a:p>
                  </a:txBody>
                  <a:tcPr/>
                </a:tc>
                <a:tc>
                  <a:txBody>
                    <a:bodyPr/>
                    <a:lstStyle/>
                    <a:p>
                      <a:pPr algn="ctr"/>
                      <a:r>
                        <a:rPr lang="en-US" sz="1400" b="1" dirty="0">
                          <a:solidFill>
                            <a:srgbClr val="0070C0"/>
                          </a:solidFill>
                        </a:rPr>
                        <a:t>November    2013</a:t>
                      </a:r>
                    </a:p>
                  </a:txBody>
                  <a:tcPr/>
                </a:tc>
                <a:tc>
                  <a:txBody>
                    <a:bodyPr/>
                    <a:lstStyle/>
                    <a:p>
                      <a:pPr algn="ctr"/>
                      <a:r>
                        <a:rPr lang="en-US" sz="1400" dirty="0"/>
                        <a:t>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February 2009</a:t>
                      </a:r>
                      <a:endParaRPr lang="en-US" sz="1400" dirty="0"/>
                    </a:p>
                  </a:txBody>
                  <a:tcPr/>
                </a:tc>
                <a:tc>
                  <a:txBody>
                    <a:bodyPr/>
                    <a:lstStyle/>
                    <a:p>
                      <a:pPr algn="ctr"/>
                      <a:r>
                        <a:rPr lang="en-US" sz="1400" dirty="0"/>
                        <a:t>C</a:t>
                      </a:r>
                    </a:p>
                  </a:txBody>
                  <a:tcPr/>
                </a:tc>
                <a:tc>
                  <a:txBody>
                    <a:bodyPr/>
                    <a:lstStyle/>
                    <a:p>
                      <a:pPr algn="ctr"/>
                      <a:r>
                        <a:rPr lang="en-US" sz="1400" dirty="0"/>
                        <a:t>C</a:t>
                      </a:r>
                    </a:p>
                  </a:txBody>
                  <a:tcPr/>
                </a:tc>
                <a:extLst>
                  <a:ext uri="{0D108BD9-81ED-4DB2-BD59-A6C34878D82A}">
                    <a16:rowId xmlns:a16="http://schemas.microsoft.com/office/drawing/2014/main" val="3837815140"/>
                  </a:ext>
                </a:extLst>
              </a:tr>
              <a:tr h="543646">
                <a:tc>
                  <a:txBody>
                    <a:bodyPr/>
                    <a:lstStyle/>
                    <a:p>
                      <a:r>
                        <a:rPr lang="en-US" sz="1400" dirty="0"/>
                        <a:t>3</a:t>
                      </a:r>
                      <a:r>
                        <a:rPr lang="en-US" sz="1400" baseline="30000" dirty="0"/>
                        <a:t>rd</a:t>
                      </a:r>
                      <a:endParaRPr lang="en-US" sz="1400" dirty="0"/>
                    </a:p>
                  </a:txBody>
                  <a:tcPr/>
                </a:tc>
                <a:tc>
                  <a:txBody>
                    <a:bodyPr/>
                    <a:lstStyle/>
                    <a:p>
                      <a:pPr algn="ctr"/>
                      <a:r>
                        <a:rPr lang="en-US" sz="1400" dirty="0"/>
                        <a:t>C</a:t>
                      </a:r>
                    </a:p>
                  </a:txBody>
                  <a:tcPr/>
                </a:tc>
                <a:tc>
                  <a:txBody>
                    <a:bodyPr/>
                    <a:lstStyle/>
                    <a:p>
                      <a:pPr algn="ctr"/>
                      <a:r>
                        <a:rPr lang="en-US" sz="1400" b="1" dirty="0">
                          <a:solidFill>
                            <a:srgbClr val="0070C0"/>
                          </a:solidFill>
                        </a:rPr>
                        <a:t>September 2015</a:t>
                      </a:r>
                    </a:p>
                  </a:txBody>
                  <a:tcPr/>
                </a:tc>
                <a:tc>
                  <a:txBody>
                    <a:bodyPr/>
                    <a:lstStyle/>
                    <a:p>
                      <a:pPr algn="ctr"/>
                      <a:r>
                        <a:rPr lang="en-US" sz="1400" dirty="0"/>
                        <a:t>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January   2008</a:t>
                      </a:r>
                      <a:endParaRPr lang="en-US" sz="1400" dirty="0"/>
                    </a:p>
                  </a:txBody>
                  <a:tcPr/>
                </a:tc>
                <a:tc>
                  <a:txBody>
                    <a:bodyPr/>
                    <a:lstStyle/>
                    <a:p>
                      <a:pPr algn="ctr"/>
                      <a:r>
                        <a:rPr lang="en-US" sz="1400" dirty="0"/>
                        <a:t>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August     2016</a:t>
                      </a:r>
                      <a:endParaRPr lang="en-US" sz="1400" dirty="0"/>
                    </a:p>
                  </a:txBody>
                  <a:tcPr/>
                </a:tc>
                <a:extLst>
                  <a:ext uri="{0D108BD9-81ED-4DB2-BD59-A6C34878D82A}">
                    <a16:rowId xmlns:a16="http://schemas.microsoft.com/office/drawing/2014/main" val="4271895378"/>
                  </a:ext>
                </a:extLst>
              </a:tr>
              <a:tr h="543646">
                <a:tc>
                  <a:txBody>
                    <a:bodyPr/>
                    <a:lstStyle/>
                    <a:p>
                      <a:r>
                        <a:rPr lang="en-US" sz="1400" dirty="0"/>
                        <a:t>Other Workers</a:t>
                      </a:r>
                    </a:p>
                  </a:txBody>
                  <a:tcPr/>
                </a:tc>
                <a:tc>
                  <a:txBody>
                    <a:bodyPr/>
                    <a:lstStyle/>
                    <a:p>
                      <a:pPr algn="ctr"/>
                      <a:r>
                        <a:rPr lang="en-US" sz="1400" dirty="0"/>
                        <a:t>C</a:t>
                      </a:r>
                    </a:p>
                  </a:txBody>
                  <a:tcPr/>
                </a:tc>
                <a:tc>
                  <a:txBody>
                    <a:bodyPr/>
                    <a:lstStyle/>
                    <a:p>
                      <a:pPr algn="ctr"/>
                      <a:r>
                        <a:rPr lang="en-US" sz="1400" b="1" dirty="0">
                          <a:solidFill>
                            <a:srgbClr val="0070C0"/>
                          </a:solidFill>
                        </a:rPr>
                        <a:t>June          2008</a:t>
                      </a:r>
                    </a:p>
                  </a:txBody>
                  <a:tcPr/>
                </a:tc>
                <a:tc>
                  <a:txBody>
                    <a:bodyPr/>
                    <a:lstStyle/>
                    <a:p>
                      <a:pPr algn="ctr"/>
                      <a:r>
                        <a:rPr lang="en-US" sz="1400" dirty="0"/>
                        <a:t>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January   2008</a:t>
                      </a:r>
                      <a:endParaRPr lang="en-US" sz="1400" dirty="0"/>
                    </a:p>
                  </a:txBody>
                  <a:tcPr/>
                </a:tc>
                <a:tc>
                  <a:txBody>
                    <a:bodyPr/>
                    <a:lstStyle/>
                    <a:p>
                      <a:pPr algn="ctr"/>
                      <a:r>
                        <a:rPr lang="en-US" sz="1400" dirty="0"/>
                        <a:t>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August     2016</a:t>
                      </a:r>
                      <a:endParaRPr lang="en-US" sz="1400" dirty="0"/>
                    </a:p>
                  </a:txBody>
                  <a:tcPr/>
                </a:tc>
                <a:extLst>
                  <a:ext uri="{0D108BD9-81ED-4DB2-BD59-A6C34878D82A}">
                    <a16:rowId xmlns:a16="http://schemas.microsoft.com/office/drawing/2014/main" val="823681168"/>
                  </a:ext>
                </a:extLst>
              </a:tr>
              <a:tr h="543646">
                <a:tc>
                  <a:txBody>
                    <a:bodyPr/>
                    <a:lstStyle/>
                    <a:p>
                      <a:r>
                        <a:rPr lang="en-US" sz="1400" dirty="0"/>
                        <a:t>4</a:t>
                      </a:r>
                      <a:r>
                        <a:rPr lang="en-US" sz="1400" baseline="30000" dirty="0"/>
                        <a:t>th</a:t>
                      </a:r>
                      <a:endParaRPr lang="en-US" sz="1400" dirty="0"/>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b="1" dirty="0">
                          <a:solidFill>
                            <a:srgbClr val="0070C0"/>
                          </a:solidFill>
                        </a:rPr>
                        <a:t>April             2016</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extLst>
                  <a:ext uri="{0D108BD9-81ED-4DB2-BD59-A6C34878D82A}">
                    <a16:rowId xmlns:a16="http://schemas.microsoft.com/office/drawing/2014/main" val="1358605174"/>
                  </a:ext>
                </a:extLst>
              </a:tr>
              <a:tr h="543646">
                <a:tc>
                  <a:txBody>
                    <a:bodyPr/>
                    <a:lstStyle/>
                    <a:p>
                      <a:r>
                        <a:rPr lang="en-US" sz="1400" dirty="0"/>
                        <a:t>Certain Religious Workers</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b="1" dirty="0">
                          <a:solidFill>
                            <a:srgbClr val="0070C0"/>
                          </a:solidFill>
                        </a:rPr>
                        <a:t>April             2016</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extLst>
                  <a:ext uri="{0D108BD9-81ED-4DB2-BD59-A6C34878D82A}">
                    <a16:rowId xmlns:a16="http://schemas.microsoft.com/office/drawing/2014/main" val="1592982367"/>
                  </a:ext>
                </a:extLst>
              </a:tr>
              <a:tr h="543646">
                <a:tc>
                  <a:txBody>
                    <a:bodyPr/>
                    <a:lstStyle/>
                    <a:p>
                      <a:r>
                        <a:rPr lang="en-US" sz="1400" dirty="0"/>
                        <a:t>5</a:t>
                      </a:r>
                      <a:r>
                        <a:rPr lang="en-US" sz="1400" baseline="30000" dirty="0"/>
                        <a:t>th</a:t>
                      </a:r>
                      <a:endParaRPr lang="en-US" sz="1400" dirty="0"/>
                    </a:p>
                    <a:p>
                      <a:r>
                        <a:rPr lang="en-US" sz="1400" dirty="0"/>
                        <a:t>Regional Center EB-5 Investment Program</a:t>
                      </a:r>
                    </a:p>
                  </a:txBody>
                  <a:tcPr/>
                </a:tc>
                <a:tc>
                  <a:txBody>
                    <a:bodyPr/>
                    <a:lstStyle/>
                    <a:p>
                      <a:pPr algn="ctr"/>
                      <a:r>
                        <a:rPr lang="en-US" sz="1400" dirty="0"/>
                        <a:t>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October     2014</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tc>
                  <a:txBody>
                    <a:bodyPr/>
                    <a:lstStyle/>
                    <a:p>
                      <a:pPr algn="ctr"/>
                      <a:r>
                        <a:rPr lang="en-US" sz="1400" dirty="0"/>
                        <a:t>C</a:t>
                      </a:r>
                    </a:p>
                  </a:txBody>
                  <a:tcPr/>
                </a:tc>
                <a:extLst>
                  <a:ext uri="{0D108BD9-81ED-4DB2-BD59-A6C34878D82A}">
                    <a16:rowId xmlns:a16="http://schemas.microsoft.com/office/drawing/2014/main" val="1266164832"/>
                  </a:ext>
                </a:extLst>
              </a:tr>
            </a:tbl>
          </a:graphicData>
        </a:graphic>
      </p:graphicFrame>
      <p:sp>
        <p:nvSpPr>
          <p:cNvPr id="8" name="TextBox 7">
            <a:extLst>
              <a:ext uri="{FF2B5EF4-FFF2-40B4-BE49-F238E27FC236}">
                <a16:creationId xmlns:a16="http://schemas.microsoft.com/office/drawing/2014/main" id="{B60F6503-4C69-4919-BBCD-7E7ADC42B493}"/>
              </a:ext>
            </a:extLst>
          </p:cNvPr>
          <p:cNvSpPr txBox="1"/>
          <p:nvPr/>
        </p:nvSpPr>
        <p:spPr>
          <a:xfrm rot="16200000">
            <a:off x="-313539" y="4598504"/>
            <a:ext cx="3448380" cy="369332"/>
          </a:xfrm>
          <a:prstGeom prst="rect">
            <a:avLst/>
          </a:prstGeom>
          <a:noFill/>
        </p:spPr>
        <p:txBody>
          <a:bodyPr wrap="none" rtlCol="0">
            <a:spAutoFit/>
          </a:bodyPr>
          <a:lstStyle/>
          <a:p>
            <a:r>
              <a:rPr lang="en-US" dirty="0"/>
              <a:t>Visa Bulletin for </a:t>
            </a:r>
            <a:r>
              <a:rPr lang="en-US" dirty="0">
                <a:solidFill>
                  <a:srgbClr val="00B0F0"/>
                </a:solidFill>
              </a:rPr>
              <a:t>January 2018 </a:t>
            </a:r>
          </a:p>
        </p:txBody>
      </p:sp>
      <p:sp>
        <p:nvSpPr>
          <p:cNvPr id="3" name="Slide Number Placeholder 2">
            <a:extLst>
              <a:ext uri="{FF2B5EF4-FFF2-40B4-BE49-F238E27FC236}">
                <a16:creationId xmlns:a16="http://schemas.microsoft.com/office/drawing/2014/main" id="{BFFF129B-CBC7-4377-B5E3-0DAD875BF2FE}"/>
              </a:ext>
            </a:extLst>
          </p:cNvPr>
          <p:cNvSpPr>
            <a:spLocks noGrp="1"/>
          </p:cNvSpPr>
          <p:nvPr>
            <p:ph type="sldNum" sz="quarter" idx="12"/>
          </p:nvPr>
        </p:nvSpPr>
        <p:spPr/>
        <p:txBody>
          <a:bodyPr/>
          <a:lstStyle/>
          <a:p>
            <a:fld id="{C76589ED-88D5-462C-85A3-2F8F34D89671}" type="slidenum">
              <a:rPr lang="en-US" smtClean="0"/>
              <a:t>10</a:t>
            </a:fld>
            <a:endParaRPr lang="en-US"/>
          </a:p>
        </p:txBody>
      </p:sp>
    </p:spTree>
    <p:extLst>
      <p:ext uri="{BB962C8B-B14F-4D97-AF65-F5344CB8AC3E}">
        <p14:creationId xmlns:p14="http://schemas.microsoft.com/office/powerpoint/2010/main" val="380096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C98E5C-DC71-422A-8925-B3DEC1E88BF2}"/>
              </a:ext>
            </a:extLst>
          </p:cNvPr>
          <p:cNvSpPr txBox="1"/>
          <p:nvPr/>
        </p:nvSpPr>
        <p:spPr>
          <a:xfrm>
            <a:off x="1470074" y="3617812"/>
            <a:ext cx="10005923" cy="3108543"/>
          </a:xfrm>
          <a:prstGeom prst="rect">
            <a:avLst/>
          </a:prstGeom>
          <a:noFill/>
        </p:spPr>
        <p:txBody>
          <a:bodyPr wrap="square" rtlCol="0">
            <a:spAutoFit/>
          </a:bodyPr>
          <a:lstStyle/>
          <a:p>
            <a:pPr lvl="0"/>
            <a:r>
              <a:rPr lang="en-US" sz="2800" b="1" dirty="0">
                <a:solidFill>
                  <a:prstClr val="black"/>
                </a:solidFill>
              </a:rPr>
              <a:t>How it works</a:t>
            </a:r>
          </a:p>
          <a:p>
            <a:pPr marL="571500" lvl="0" indent="-571500">
              <a:buFont typeface="Arial" panose="020B0604020202020204" pitchFamily="34" charset="0"/>
              <a:buChar char="•"/>
            </a:pPr>
            <a:r>
              <a:rPr lang="en-US" sz="2800" dirty="0">
                <a:solidFill>
                  <a:prstClr val="black"/>
                </a:solidFill>
              </a:rPr>
              <a:t>Return of investment</a:t>
            </a:r>
          </a:p>
          <a:p>
            <a:pPr marL="571500" lvl="0" indent="-571500">
              <a:buFont typeface="Arial" panose="020B0604020202020204" pitchFamily="34" charset="0"/>
              <a:buChar char="•"/>
            </a:pPr>
            <a:r>
              <a:rPr lang="en-US" sz="2800" dirty="0">
                <a:solidFill>
                  <a:prstClr val="black"/>
                </a:solidFill>
              </a:rPr>
              <a:t>Annual interest from the invested project </a:t>
            </a:r>
          </a:p>
          <a:p>
            <a:pPr marL="571500" indent="-571500">
              <a:buFont typeface="Arial" panose="020B0604020202020204" pitchFamily="34" charset="0"/>
              <a:buChar char="•"/>
            </a:pPr>
            <a:r>
              <a:rPr lang="en-US" sz="2800" dirty="0">
                <a:solidFill>
                  <a:srgbClr val="0070C0"/>
                </a:solidFill>
              </a:rPr>
              <a:t>Green Cards for </a:t>
            </a:r>
            <a:r>
              <a:rPr lang="en-US" sz="2800" b="1" u="sng" dirty="0">
                <a:solidFill>
                  <a:srgbClr val="0070C0"/>
                </a:solidFill>
              </a:rPr>
              <a:t>family</a:t>
            </a:r>
            <a:r>
              <a:rPr lang="en-US" sz="2800" dirty="0">
                <a:solidFill>
                  <a:srgbClr val="0070C0"/>
                </a:solidFill>
              </a:rPr>
              <a:t>(applicant, spouse, unmarried children under 21)</a:t>
            </a:r>
            <a:endParaRPr lang="en-US" sz="2800" dirty="0">
              <a:solidFill>
                <a:prstClr val="black"/>
              </a:solidFill>
            </a:endParaRPr>
          </a:p>
          <a:p>
            <a:pPr marL="571500" indent="-571500">
              <a:buFont typeface="Arial" panose="020B0604020202020204" pitchFamily="34" charset="0"/>
              <a:buChar char="•"/>
            </a:pPr>
            <a:r>
              <a:rPr lang="en-US" sz="2800" b="1" dirty="0">
                <a:solidFill>
                  <a:srgbClr val="FF0000"/>
                </a:solidFill>
              </a:rPr>
              <a:t>Short wait time: 18 months for conditional Green Card, 5 years for permanent Green Card</a:t>
            </a:r>
          </a:p>
        </p:txBody>
      </p:sp>
      <p:sp>
        <p:nvSpPr>
          <p:cNvPr id="3" name="TextBox 2">
            <a:extLst>
              <a:ext uri="{FF2B5EF4-FFF2-40B4-BE49-F238E27FC236}">
                <a16:creationId xmlns:a16="http://schemas.microsoft.com/office/drawing/2014/main" id="{AD1275F0-731F-42A9-9DA1-66159EB2548C}"/>
              </a:ext>
            </a:extLst>
          </p:cNvPr>
          <p:cNvSpPr txBox="1"/>
          <p:nvPr/>
        </p:nvSpPr>
        <p:spPr>
          <a:xfrm>
            <a:off x="1470074" y="2041151"/>
            <a:ext cx="10435055" cy="1384995"/>
          </a:xfrm>
          <a:prstGeom prst="rect">
            <a:avLst/>
          </a:prstGeom>
          <a:noFill/>
        </p:spPr>
        <p:txBody>
          <a:bodyPr wrap="square" rtlCol="0">
            <a:spAutoFit/>
          </a:bodyPr>
          <a:lstStyle/>
          <a:p>
            <a:r>
              <a:rPr lang="en-US" sz="2800" b="1" dirty="0"/>
              <a:t>Requirements</a:t>
            </a:r>
          </a:p>
          <a:p>
            <a:pPr marL="571500" indent="-571500">
              <a:buFont typeface="Arial" panose="020B0604020202020204" pitchFamily="34" charset="0"/>
              <a:buChar char="•"/>
            </a:pPr>
            <a:r>
              <a:rPr lang="en-US" sz="2800"/>
              <a:t>$500,000 </a:t>
            </a:r>
            <a:r>
              <a:rPr lang="en-US" sz="2800" dirty="0"/>
              <a:t>(</a:t>
            </a:r>
            <a:r>
              <a:rPr lang="en-US" sz="2800"/>
              <a:t>or $1,000,000</a:t>
            </a:r>
            <a:r>
              <a:rPr lang="en-US" sz="2800" dirty="0"/>
              <a:t>) investment</a:t>
            </a:r>
          </a:p>
          <a:p>
            <a:pPr marL="571500" indent="-571500">
              <a:buFont typeface="Arial" panose="020B0604020202020204" pitchFamily="34" charset="0"/>
              <a:buChar char="•"/>
            </a:pPr>
            <a:r>
              <a:rPr lang="en-US" sz="2800" dirty="0"/>
              <a:t>Jobs for 10 Americans</a:t>
            </a:r>
          </a:p>
        </p:txBody>
      </p:sp>
      <p:pic>
        <p:nvPicPr>
          <p:cNvPr id="7" name="Picture 6">
            <a:extLst>
              <a:ext uri="{FF2B5EF4-FFF2-40B4-BE49-F238E27FC236}">
                <a16:creationId xmlns:a16="http://schemas.microsoft.com/office/drawing/2014/main" id="{892F00AA-2274-496D-A0EB-72EDA97FA2B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207" b="99784" l="24840" r="77244">
                        <a14:foregroundMark x1="45192" y1="78879" x2="43429" y2="93319"/>
                        <a14:foregroundMark x1="43429" y1="93319" x2="43910" y2="99353"/>
                        <a14:foregroundMark x1="52083" y1="76293" x2="62179" y2="76509"/>
                        <a14:foregroundMark x1="62179" y1="76509" x2="66987" y2="70259"/>
                        <a14:foregroundMark x1="62340" y1="75862" x2="70051" y2="71838"/>
                        <a14:foregroundMark x1="77244" y1="54460" x2="77244" y2="44181"/>
                        <a14:foregroundMark x1="75641" y1="46767" x2="75321" y2="32759"/>
                        <a14:foregroundMark x1="75321" y1="32759" x2="69071" y2="20690"/>
                        <a14:foregroundMark x1="69071" y1="20690" x2="67949" y2="19828"/>
                        <a14:foregroundMark x1="70192" y1="19828" x2="49519" y2="12716"/>
                        <a14:foregroundMark x1="49519" y1="12716" x2="38782" y2="14440"/>
                        <a14:foregroundMark x1="38782" y1="14440" x2="34615" y2="18534"/>
                        <a14:foregroundMark x1="43269" y1="11853" x2="54647" y2="11207"/>
                        <a14:foregroundMark x1="54647" y1="11207" x2="64103" y2="16810"/>
                        <a14:foregroundMark x1="64103" y1="16810" x2="65705" y2="20259"/>
                        <a14:foregroundMark x1="35256" y1="16595" x2="29006" y2="27802"/>
                        <a14:foregroundMark x1="29006" y1="27802" x2="26122" y2="40733"/>
                        <a14:foregroundMark x1="26122" y1="40733" x2="27083" y2="56250"/>
                        <a14:foregroundMark x1="27083" y1="56250" x2="30769" y2="69397"/>
                        <a14:foregroundMark x1="26763" y1="62284" x2="27404" y2="34698"/>
                        <a14:foregroundMark x1="27404" y1="34698" x2="28205" y2="33190"/>
                        <a14:foregroundMark x1="33654" y1="19828" x2="26442" y2="31466"/>
                        <a14:foregroundMark x1="27083" y1="29741" x2="25160" y2="45043"/>
                        <a14:foregroundMark x1="25160" y1="45043" x2="25481" y2="46767"/>
                        <a14:foregroundMark x1="24840" y1="40948" x2="26763" y2="61422"/>
                        <a14:foregroundMark x1="28846" y1="66164" x2="37821" y2="77586"/>
                        <a14:foregroundMark x1="36538" y1="77155" x2="46154" y2="80819"/>
                        <a14:foregroundMark x1="46154" y1="80819" x2="56250" y2="80603"/>
                        <a14:foregroundMark x1="56250" y1="80603" x2="58173" y2="79310"/>
                        <a14:foregroundMark x1="46154" y1="81034" x2="44872" y2="98491"/>
                        <a14:foregroundMark x1="43269" y1="94612" x2="43269" y2="99784"/>
                        <a14:foregroundMark x1="75641" y1="53233" x2="74038" y2="60991"/>
                        <a14:foregroundMark x1="74679" y1="59698" x2="69231" y2="70690"/>
                        <a14:backgroundMark x1="72115" y1="72414" x2="73397" y2="70259"/>
                        <a14:backgroundMark x1="76103" y1="63423" x2="74359" y2="68534"/>
                        <a14:backgroundMark x1="78846" y1="55388" x2="76765" y2="61484"/>
                        <a14:backgroundMark x1="70907" y1="72016" x2="70513" y2="72414"/>
                        <a14:backgroundMark x1="74359" y1="68534" x2="72780" y2="70127"/>
                      </a14:backgroundRemoval>
                    </a14:imgEffect>
                  </a14:imgLayer>
                </a14:imgProps>
              </a:ext>
              <a:ext uri="{28A0092B-C50C-407E-A947-70E740481C1C}">
                <a14:useLocalDpi xmlns:a14="http://schemas.microsoft.com/office/drawing/2010/main" val="0"/>
              </a:ext>
            </a:extLst>
          </a:blip>
          <a:srcRect l="20969" t="5026" r="18797" b="-2864"/>
          <a:stretch/>
        </p:blipFill>
        <p:spPr>
          <a:xfrm>
            <a:off x="8754475" y="715708"/>
            <a:ext cx="2887183" cy="3487117"/>
          </a:xfrm>
          <a:prstGeom prst="rect">
            <a:avLst/>
          </a:prstGeom>
        </p:spPr>
      </p:pic>
      <p:sp>
        <p:nvSpPr>
          <p:cNvPr id="8" name="Title 1">
            <a:extLst>
              <a:ext uri="{FF2B5EF4-FFF2-40B4-BE49-F238E27FC236}">
                <a16:creationId xmlns:a16="http://schemas.microsoft.com/office/drawing/2014/main" id="{3FD3F2AD-73F1-4634-BB52-E1B6594ADFBE}"/>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EB-5 Investment Visa</a:t>
            </a:r>
          </a:p>
        </p:txBody>
      </p:sp>
      <p:sp>
        <p:nvSpPr>
          <p:cNvPr id="2" name="Slide Number Placeholder 1">
            <a:extLst>
              <a:ext uri="{FF2B5EF4-FFF2-40B4-BE49-F238E27FC236}">
                <a16:creationId xmlns:a16="http://schemas.microsoft.com/office/drawing/2014/main" id="{E2DA1BB3-A8AF-42C5-B03C-C5303718F282}"/>
              </a:ext>
            </a:extLst>
          </p:cNvPr>
          <p:cNvSpPr>
            <a:spLocks noGrp="1"/>
          </p:cNvSpPr>
          <p:nvPr>
            <p:ph type="sldNum" sz="quarter" idx="12"/>
          </p:nvPr>
        </p:nvSpPr>
        <p:spPr/>
        <p:txBody>
          <a:bodyPr/>
          <a:lstStyle/>
          <a:p>
            <a:fld id="{C76589ED-88D5-462C-85A3-2F8F34D89671}" type="slidenum">
              <a:rPr lang="en-US" smtClean="0"/>
              <a:t>11</a:t>
            </a:fld>
            <a:endParaRPr lang="en-US"/>
          </a:p>
        </p:txBody>
      </p:sp>
    </p:spTree>
    <p:extLst>
      <p:ext uri="{BB962C8B-B14F-4D97-AF65-F5344CB8AC3E}">
        <p14:creationId xmlns:p14="http://schemas.microsoft.com/office/powerpoint/2010/main" val="12721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600EE0-5B7F-46A0-AEFF-1B3E2AF48129}"/>
              </a:ext>
            </a:extLst>
          </p:cNvPr>
          <p:cNvPicPr>
            <a:picLocks noChangeAspect="1"/>
          </p:cNvPicPr>
          <p:nvPr/>
        </p:nvPicPr>
        <p:blipFill rotWithShape="1">
          <a:blip r:embed="rId3">
            <a:extLst>
              <a:ext uri="{28A0092B-C50C-407E-A947-70E740481C1C}">
                <a14:useLocalDpi xmlns:a14="http://schemas.microsoft.com/office/drawing/2010/main" val="0"/>
              </a:ext>
            </a:extLst>
          </a:blip>
          <a:srcRect t="73427"/>
          <a:stretch/>
        </p:blipFill>
        <p:spPr>
          <a:xfrm>
            <a:off x="1183341" y="5507312"/>
            <a:ext cx="10560423" cy="1350688"/>
          </a:xfrm>
          <a:prstGeom prst="rect">
            <a:avLst/>
          </a:prstGeom>
        </p:spPr>
      </p:pic>
      <p:sp>
        <p:nvSpPr>
          <p:cNvPr id="10" name="TextBox 9">
            <a:extLst>
              <a:ext uri="{FF2B5EF4-FFF2-40B4-BE49-F238E27FC236}">
                <a16:creationId xmlns:a16="http://schemas.microsoft.com/office/drawing/2014/main" id="{603FECA2-8DD7-444A-9C25-90030EE461A3}"/>
              </a:ext>
            </a:extLst>
          </p:cNvPr>
          <p:cNvSpPr txBox="1"/>
          <p:nvPr/>
        </p:nvSpPr>
        <p:spPr>
          <a:xfrm>
            <a:off x="4589929" y="6651812"/>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6A656B2B-3F71-43C8-9076-12D73CD1580C}"/>
              </a:ext>
            </a:extLst>
          </p:cNvPr>
          <p:cNvSpPr txBox="1"/>
          <p:nvPr/>
        </p:nvSpPr>
        <p:spPr>
          <a:xfrm>
            <a:off x="1531010" y="2808842"/>
            <a:ext cx="3465561" cy="584775"/>
          </a:xfrm>
          <a:prstGeom prst="rect">
            <a:avLst/>
          </a:prstGeom>
          <a:noFill/>
        </p:spPr>
        <p:txBody>
          <a:bodyPr wrap="square" rtlCol="0">
            <a:spAutoFit/>
          </a:bodyPr>
          <a:lstStyle/>
          <a:p>
            <a:pPr algn="ctr"/>
            <a:r>
              <a:rPr lang="en-US" sz="1600" b="1" dirty="0">
                <a:solidFill>
                  <a:srgbClr val="FF0000"/>
                </a:solidFill>
              </a:rPr>
              <a:t>USCIS background check starts: 18-20 months</a:t>
            </a:r>
          </a:p>
        </p:txBody>
      </p:sp>
      <p:sp>
        <p:nvSpPr>
          <p:cNvPr id="13" name="TextBox 12">
            <a:extLst>
              <a:ext uri="{FF2B5EF4-FFF2-40B4-BE49-F238E27FC236}">
                <a16:creationId xmlns:a16="http://schemas.microsoft.com/office/drawing/2014/main" id="{379BB136-9BC9-4D1C-AAE5-7BA34DF5339D}"/>
              </a:ext>
            </a:extLst>
          </p:cNvPr>
          <p:cNvSpPr txBox="1"/>
          <p:nvPr/>
        </p:nvSpPr>
        <p:spPr>
          <a:xfrm>
            <a:off x="4080309" y="2012598"/>
            <a:ext cx="3467366" cy="584775"/>
          </a:xfrm>
          <a:prstGeom prst="rect">
            <a:avLst/>
          </a:prstGeom>
          <a:noFill/>
        </p:spPr>
        <p:txBody>
          <a:bodyPr wrap="square" rtlCol="0">
            <a:spAutoFit/>
          </a:bodyPr>
          <a:lstStyle/>
          <a:p>
            <a:pPr algn="ctr"/>
            <a:r>
              <a:rPr lang="en-US" sz="1600" b="1" dirty="0">
                <a:solidFill>
                  <a:srgbClr val="FF0000"/>
                </a:solidFill>
              </a:rPr>
              <a:t>Conditional Green Card in hand: 4-6 months </a:t>
            </a:r>
          </a:p>
        </p:txBody>
      </p:sp>
      <p:sp>
        <p:nvSpPr>
          <p:cNvPr id="14" name="TextBox 13">
            <a:extLst>
              <a:ext uri="{FF2B5EF4-FFF2-40B4-BE49-F238E27FC236}">
                <a16:creationId xmlns:a16="http://schemas.microsoft.com/office/drawing/2014/main" id="{1C9FCCCE-36E5-45F6-968A-AE80776844E5}"/>
              </a:ext>
            </a:extLst>
          </p:cNvPr>
          <p:cNvSpPr txBox="1"/>
          <p:nvPr/>
        </p:nvSpPr>
        <p:spPr>
          <a:xfrm>
            <a:off x="6744934" y="3007423"/>
            <a:ext cx="2564164" cy="584775"/>
          </a:xfrm>
          <a:prstGeom prst="rect">
            <a:avLst/>
          </a:prstGeom>
          <a:noFill/>
        </p:spPr>
        <p:txBody>
          <a:bodyPr wrap="square" rtlCol="0">
            <a:spAutoFit/>
          </a:bodyPr>
          <a:lstStyle/>
          <a:p>
            <a:pPr algn="ctr"/>
            <a:r>
              <a:rPr lang="en-US" sz="1600" b="1" dirty="0">
                <a:solidFill>
                  <a:srgbClr val="FF0000"/>
                </a:solidFill>
              </a:rPr>
              <a:t>Job creation approval: 21-24 months</a:t>
            </a:r>
          </a:p>
        </p:txBody>
      </p:sp>
      <p:sp>
        <p:nvSpPr>
          <p:cNvPr id="17" name="Rectangle 16">
            <a:extLst>
              <a:ext uri="{FF2B5EF4-FFF2-40B4-BE49-F238E27FC236}">
                <a16:creationId xmlns:a16="http://schemas.microsoft.com/office/drawing/2014/main" id="{7497D5BE-F8DB-4CE6-B4AD-4B59215C6E7C}"/>
              </a:ext>
            </a:extLst>
          </p:cNvPr>
          <p:cNvSpPr/>
          <p:nvPr/>
        </p:nvSpPr>
        <p:spPr>
          <a:xfrm>
            <a:off x="2510725" y="5709172"/>
            <a:ext cx="2527440" cy="1121171"/>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FB0D89C3-4CCF-4176-9FB4-4CD993C6E210}"/>
              </a:ext>
            </a:extLst>
          </p:cNvPr>
          <p:cNvCxnSpPr>
            <a:cxnSpLocks/>
          </p:cNvCxnSpPr>
          <p:nvPr/>
        </p:nvCxnSpPr>
        <p:spPr>
          <a:xfrm flipH="1">
            <a:off x="2560585" y="3421528"/>
            <a:ext cx="1774523" cy="225998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2" name="Rectangle 21">
            <a:extLst>
              <a:ext uri="{FF2B5EF4-FFF2-40B4-BE49-F238E27FC236}">
                <a16:creationId xmlns:a16="http://schemas.microsoft.com/office/drawing/2014/main" id="{BE17D26E-B554-4DBB-B4E4-B1F20A4D5501}"/>
              </a:ext>
            </a:extLst>
          </p:cNvPr>
          <p:cNvSpPr/>
          <p:nvPr/>
        </p:nvSpPr>
        <p:spPr>
          <a:xfrm>
            <a:off x="5038165" y="5715307"/>
            <a:ext cx="4744009" cy="1121171"/>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46837A7E-20FA-4DE1-9B50-60EC6D5CB74C}"/>
              </a:ext>
            </a:extLst>
          </p:cNvPr>
          <p:cNvCxnSpPr>
            <a:cxnSpLocks/>
          </p:cNvCxnSpPr>
          <p:nvPr/>
        </p:nvCxnSpPr>
        <p:spPr>
          <a:xfrm flipH="1">
            <a:off x="5038165" y="2597373"/>
            <a:ext cx="1254147" cy="308388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B1DCF4B7-10F0-43B4-BD0C-9FDC3BC2B83B}"/>
              </a:ext>
            </a:extLst>
          </p:cNvPr>
          <p:cNvSpPr/>
          <p:nvPr/>
        </p:nvSpPr>
        <p:spPr>
          <a:xfrm>
            <a:off x="9782174" y="5709171"/>
            <a:ext cx="1028701" cy="1121171"/>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2E244467-B10A-4154-AE1B-90E1A0539558}"/>
              </a:ext>
            </a:extLst>
          </p:cNvPr>
          <p:cNvCxnSpPr>
            <a:cxnSpLocks/>
          </p:cNvCxnSpPr>
          <p:nvPr/>
        </p:nvCxnSpPr>
        <p:spPr>
          <a:xfrm>
            <a:off x="7547675" y="3598632"/>
            <a:ext cx="2234499" cy="208262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8ADB5258-B7AD-4A8B-87A6-AC8365D3D411}"/>
              </a:ext>
            </a:extLst>
          </p:cNvPr>
          <p:cNvSpPr txBox="1"/>
          <p:nvPr/>
        </p:nvSpPr>
        <p:spPr>
          <a:xfrm>
            <a:off x="8851595" y="3586390"/>
            <a:ext cx="3340405" cy="584775"/>
          </a:xfrm>
          <a:prstGeom prst="rect">
            <a:avLst/>
          </a:prstGeom>
          <a:noFill/>
        </p:spPr>
        <p:txBody>
          <a:bodyPr wrap="square" rtlCol="0">
            <a:spAutoFit/>
          </a:bodyPr>
          <a:lstStyle/>
          <a:p>
            <a:pPr algn="ctr"/>
            <a:r>
              <a:rPr lang="en-US" sz="1600" b="1" dirty="0">
                <a:solidFill>
                  <a:srgbClr val="FF0000"/>
                </a:solidFill>
              </a:rPr>
              <a:t>Permanent Green Card in hand: 4-5 months</a:t>
            </a:r>
          </a:p>
        </p:txBody>
      </p:sp>
      <p:cxnSp>
        <p:nvCxnSpPr>
          <p:cNvPr id="21" name="Straight Arrow Connector 20">
            <a:extLst>
              <a:ext uri="{FF2B5EF4-FFF2-40B4-BE49-F238E27FC236}">
                <a16:creationId xmlns:a16="http://schemas.microsoft.com/office/drawing/2014/main" id="{C3340796-526D-4299-9D1F-176C8D34A44B}"/>
              </a:ext>
            </a:extLst>
          </p:cNvPr>
          <p:cNvCxnSpPr>
            <a:cxnSpLocks/>
          </p:cNvCxnSpPr>
          <p:nvPr/>
        </p:nvCxnSpPr>
        <p:spPr>
          <a:xfrm>
            <a:off x="9782174" y="4171165"/>
            <a:ext cx="1029574" cy="152889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31" name="Rectangle 30">
            <a:extLst>
              <a:ext uri="{FF2B5EF4-FFF2-40B4-BE49-F238E27FC236}">
                <a16:creationId xmlns:a16="http://schemas.microsoft.com/office/drawing/2014/main" id="{5E364F35-C047-4295-83A3-4655919883D2}"/>
              </a:ext>
            </a:extLst>
          </p:cNvPr>
          <p:cNvSpPr/>
          <p:nvPr/>
        </p:nvSpPr>
        <p:spPr>
          <a:xfrm>
            <a:off x="1875295" y="5708176"/>
            <a:ext cx="635430" cy="1121171"/>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0F35B862-90FD-4B1A-98DB-6511692AAE89}"/>
              </a:ext>
            </a:extLst>
          </p:cNvPr>
          <p:cNvCxnSpPr>
            <a:cxnSpLocks/>
          </p:cNvCxnSpPr>
          <p:nvPr/>
        </p:nvCxnSpPr>
        <p:spPr>
          <a:xfrm>
            <a:off x="1180333" y="4583695"/>
            <a:ext cx="694962" cy="117309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E8B34F6E-227D-4F42-BC1F-B7598B61FF0F}"/>
              </a:ext>
            </a:extLst>
          </p:cNvPr>
          <p:cNvSpPr txBox="1"/>
          <p:nvPr/>
        </p:nvSpPr>
        <p:spPr>
          <a:xfrm>
            <a:off x="334723" y="3998920"/>
            <a:ext cx="2700988" cy="584775"/>
          </a:xfrm>
          <a:prstGeom prst="rect">
            <a:avLst/>
          </a:prstGeom>
          <a:noFill/>
        </p:spPr>
        <p:txBody>
          <a:bodyPr wrap="square" rtlCol="0">
            <a:spAutoFit/>
          </a:bodyPr>
          <a:lstStyle/>
          <a:p>
            <a:pPr algn="ctr"/>
            <a:r>
              <a:rPr lang="en-US" sz="1600" b="1" dirty="0">
                <a:solidFill>
                  <a:srgbClr val="FF0000"/>
                </a:solidFill>
              </a:rPr>
              <a:t>Investment preparation: 2-4 months</a:t>
            </a:r>
          </a:p>
        </p:txBody>
      </p:sp>
      <p:sp>
        <p:nvSpPr>
          <p:cNvPr id="44" name="Title 1">
            <a:extLst>
              <a:ext uri="{FF2B5EF4-FFF2-40B4-BE49-F238E27FC236}">
                <a16:creationId xmlns:a16="http://schemas.microsoft.com/office/drawing/2014/main" id="{E2EFF179-4BEA-4D46-9083-A21E65CB28CD}"/>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EB-5 Investment Visa Process</a:t>
            </a:r>
          </a:p>
        </p:txBody>
      </p:sp>
      <p:sp>
        <p:nvSpPr>
          <p:cNvPr id="2" name="Slide Number Placeholder 1">
            <a:extLst>
              <a:ext uri="{FF2B5EF4-FFF2-40B4-BE49-F238E27FC236}">
                <a16:creationId xmlns:a16="http://schemas.microsoft.com/office/drawing/2014/main" id="{CDD03AE4-7F4D-44C4-9883-3F538722ACDA}"/>
              </a:ext>
            </a:extLst>
          </p:cNvPr>
          <p:cNvSpPr>
            <a:spLocks noGrp="1"/>
          </p:cNvSpPr>
          <p:nvPr>
            <p:ph type="sldNum" sz="quarter" idx="12"/>
          </p:nvPr>
        </p:nvSpPr>
        <p:spPr/>
        <p:txBody>
          <a:bodyPr/>
          <a:lstStyle/>
          <a:p>
            <a:fld id="{C76589ED-88D5-462C-85A3-2F8F34D89671}" type="slidenum">
              <a:rPr lang="en-US" smtClean="0"/>
              <a:t>12</a:t>
            </a:fld>
            <a:endParaRPr lang="en-US"/>
          </a:p>
        </p:txBody>
      </p:sp>
    </p:spTree>
    <p:extLst>
      <p:ext uri="{BB962C8B-B14F-4D97-AF65-F5344CB8AC3E}">
        <p14:creationId xmlns:p14="http://schemas.microsoft.com/office/powerpoint/2010/main" val="362828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18685E-D9B3-43CA-950A-6578D56FE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71" y="787623"/>
            <a:ext cx="3049078" cy="813774"/>
          </a:xfrm>
          <a:prstGeom prst="rect">
            <a:avLst/>
          </a:prstGeom>
        </p:spPr>
      </p:pic>
      <p:pic>
        <p:nvPicPr>
          <p:cNvPr id="7" name="Picture 6">
            <a:extLst>
              <a:ext uri="{FF2B5EF4-FFF2-40B4-BE49-F238E27FC236}">
                <a16:creationId xmlns:a16="http://schemas.microsoft.com/office/drawing/2014/main" id="{4A5C78C8-1E53-4608-81B4-2E0735329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71" y="3254596"/>
            <a:ext cx="10964805" cy="1819529"/>
          </a:xfrm>
          <a:prstGeom prst="rect">
            <a:avLst/>
          </a:prstGeom>
        </p:spPr>
      </p:pic>
      <p:pic>
        <p:nvPicPr>
          <p:cNvPr id="10" name="Picture 9">
            <a:extLst>
              <a:ext uri="{FF2B5EF4-FFF2-40B4-BE49-F238E27FC236}">
                <a16:creationId xmlns:a16="http://schemas.microsoft.com/office/drawing/2014/main" id="{B1F44EE8-5418-4996-981E-38C1A8D8B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7665" y="910409"/>
            <a:ext cx="2928956" cy="748119"/>
          </a:xfrm>
          <a:prstGeom prst="rect">
            <a:avLst/>
          </a:prstGeom>
        </p:spPr>
      </p:pic>
      <p:sp>
        <p:nvSpPr>
          <p:cNvPr id="15" name="Title 1">
            <a:extLst>
              <a:ext uri="{FF2B5EF4-FFF2-40B4-BE49-F238E27FC236}">
                <a16:creationId xmlns:a16="http://schemas.microsoft.com/office/drawing/2014/main" id="{E531B265-718D-4DA4-8E8E-A2FB69F7FF1E}"/>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sp>
        <p:nvSpPr>
          <p:cNvPr id="8" name="Title 1">
            <a:extLst>
              <a:ext uri="{FF2B5EF4-FFF2-40B4-BE49-F238E27FC236}">
                <a16:creationId xmlns:a16="http://schemas.microsoft.com/office/drawing/2014/main" id="{4891C7EA-5A3B-4945-9CB1-F12A4268244C}"/>
              </a:ext>
            </a:extLst>
          </p:cNvPr>
          <p:cNvSpPr txBox="1">
            <a:spLocks/>
          </p:cNvSpPr>
          <p:nvPr/>
        </p:nvSpPr>
        <p:spPr>
          <a:xfrm>
            <a:off x="1470073" y="2006011"/>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Track Record</a:t>
            </a:r>
          </a:p>
        </p:txBody>
      </p:sp>
      <p:sp>
        <p:nvSpPr>
          <p:cNvPr id="2" name="Slide Number Placeholder 1">
            <a:extLst>
              <a:ext uri="{FF2B5EF4-FFF2-40B4-BE49-F238E27FC236}">
                <a16:creationId xmlns:a16="http://schemas.microsoft.com/office/drawing/2014/main" id="{E598494D-4492-425F-AB94-62561C02F1E3}"/>
              </a:ext>
            </a:extLst>
          </p:cNvPr>
          <p:cNvSpPr>
            <a:spLocks noGrp="1"/>
          </p:cNvSpPr>
          <p:nvPr>
            <p:ph type="sldNum" sz="quarter" idx="12"/>
          </p:nvPr>
        </p:nvSpPr>
        <p:spPr/>
        <p:txBody>
          <a:bodyPr/>
          <a:lstStyle/>
          <a:p>
            <a:fld id="{C76589ED-88D5-462C-85A3-2F8F34D89671}" type="slidenum">
              <a:rPr lang="en-US" smtClean="0"/>
              <a:t>13</a:t>
            </a:fld>
            <a:endParaRPr lang="en-US"/>
          </a:p>
        </p:txBody>
      </p:sp>
    </p:spTree>
    <p:extLst>
      <p:ext uri="{BB962C8B-B14F-4D97-AF65-F5344CB8AC3E}">
        <p14:creationId xmlns:p14="http://schemas.microsoft.com/office/powerpoint/2010/main" val="395874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7CD82C3A-D9F7-4928-A9D7-A79BC29D641C}"/>
              </a:ext>
            </a:extLst>
          </p:cNvPr>
          <p:cNvSpPr>
            <a:spLocks noGrp="1"/>
          </p:cNvSpPr>
          <p:nvPr>
            <p:ph idx="1"/>
          </p:nvPr>
        </p:nvSpPr>
        <p:spPr>
          <a:xfrm>
            <a:off x="1470074" y="1721842"/>
            <a:ext cx="9601200" cy="4922814"/>
          </a:xfrm>
        </p:spPr>
        <p:txBody>
          <a:bodyPr>
            <a:normAutofit/>
          </a:bodyPr>
          <a:lstStyle/>
          <a:p>
            <a:r>
              <a:rPr lang="en-US" b="1" i="0" dirty="0"/>
              <a:t>Project in </a:t>
            </a:r>
            <a:r>
              <a:rPr lang="en-US" b="1" dirty="0"/>
              <a:t>Louisville Kentucky</a:t>
            </a:r>
            <a:r>
              <a:rPr lang="en-US" b="1" i="0" dirty="0"/>
              <a:t>:</a:t>
            </a:r>
          </a:p>
          <a:p>
            <a:pPr lvl="1"/>
            <a:r>
              <a:rPr lang="en-US" b="1" i="0" dirty="0"/>
              <a:t>AC Marriott Hotel </a:t>
            </a:r>
            <a:r>
              <a:rPr lang="en-US" b="1" i="0" dirty="0" err="1"/>
              <a:t>Nulu</a:t>
            </a:r>
            <a:r>
              <a:rPr lang="en-US" b="1" i="0" dirty="0"/>
              <a:t> in downtown Louisville</a:t>
            </a:r>
          </a:p>
          <a:p>
            <a:pPr lvl="1"/>
            <a:r>
              <a:rPr lang="en-US" b="1" i="0" dirty="0"/>
              <a:t>$42.9 million USD project with 10 million EB-5 loan</a:t>
            </a:r>
          </a:p>
          <a:p>
            <a:pPr lvl="1"/>
            <a:r>
              <a:rPr lang="en-US" b="1" i="0" dirty="0"/>
              <a:t>390 job creation for 20 investors (each investor = 19.6 jobs)</a:t>
            </a:r>
          </a:p>
          <a:p>
            <a:pPr lvl="1"/>
            <a:r>
              <a:rPr lang="en-US" b="1" i="0" dirty="0"/>
              <a:t>$500,000 USD investment with 2.5% annual return*</a:t>
            </a:r>
          </a:p>
        </p:txBody>
      </p:sp>
      <p:pic>
        <p:nvPicPr>
          <p:cNvPr id="9" name="Picture 8">
            <a:extLst>
              <a:ext uri="{FF2B5EF4-FFF2-40B4-BE49-F238E27FC236}">
                <a16:creationId xmlns:a16="http://schemas.microsoft.com/office/drawing/2014/main" id="{B2BBC1CD-5451-4228-9C09-887CC3A20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910" y="3776219"/>
            <a:ext cx="4800827" cy="2683771"/>
          </a:xfrm>
          <a:prstGeom prst="rect">
            <a:avLst/>
          </a:prstGeom>
        </p:spPr>
      </p:pic>
      <p:sp>
        <p:nvSpPr>
          <p:cNvPr id="12" name="TextBox 11">
            <a:extLst>
              <a:ext uri="{FF2B5EF4-FFF2-40B4-BE49-F238E27FC236}">
                <a16:creationId xmlns:a16="http://schemas.microsoft.com/office/drawing/2014/main" id="{B6EB8147-464A-4551-BF7C-1F6179C18B85}"/>
              </a:ext>
            </a:extLst>
          </p:cNvPr>
          <p:cNvSpPr txBox="1"/>
          <p:nvPr/>
        </p:nvSpPr>
        <p:spPr>
          <a:xfrm>
            <a:off x="9750382" y="6426707"/>
            <a:ext cx="1725152" cy="369332"/>
          </a:xfrm>
          <a:prstGeom prst="rect">
            <a:avLst/>
          </a:prstGeom>
          <a:noFill/>
        </p:spPr>
        <p:txBody>
          <a:bodyPr wrap="none" rtlCol="0">
            <a:spAutoFit/>
          </a:bodyPr>
          <a:lstStyle/>
          <a:p>
            <a:r>
              <a:rPr lang="en-US" b="1" dirty="0">
                <a:highlight>
                  <a:srgbClr val="00FFFF"/>
                </a:highlight>
              </a:rPr>
              <a:t>Finished Hotel</a:t>
            </a:r>
          </a:p>
        </p:txBody>
      </p:sp>
      <p:sp>
        <p:nvSpPr>
          <p:cNvPr id="13" name="TextBox 12">
            <a:extLst>
              <a:ext uri="{FF2B5EF4-FFF2-40B4-BE49-F238E27FC236}">
                <a16:creationId xmlns:a16="http://schemas.microsoft.com/office/drawing/2014/main" id="{9C7C6424-6C69-4836-B9D8-03D5DCEECB9F}"/>
              </a:ext>
            </a:extLst>
          </p:cNvPr>
          <p:cNvSpPr txBox="1"/>
          <p:nvPr/>
        </p:nvSpPr>
        <p:spPr>
          <a:xfrm>
            <a:off x="3414067" y="6474965"/>
            <a:ext cx="2472152" cy="369332"/>
          </a:xfrm>
          <a:prstGeom prst="rect">
            <a:avLst/>
          </a:prstGeom>
          <a:noFill/>
        </p:spPr>
        <p:txBody>
          <a:bodyPr wrap="none" rtlCol="0">
            <a:spAutoFit/>
          </a:bodyPr>
          <a:lstStyle/>
          <a:p>
            <a:r>
              <a:rPr lang="en-US" b="1" dirty="0">
                <a:highlight>
                  <a:srgbClr val="00FFFF"/>
                </a:highlight>
              </a:rPr>
              <a:t>Current Construction</a:t>
            </a:r>
          </a:p>
        </p:txBody>
      </p:sp>
      <p:sp>
        <p:nvSpPr>
          <p:cNvPr id="14" name="Title 1">
            <a:extLst>
              <a:ext uri="{FF2B5EF4-FFF2-40B4-BE49-F238E27FC236}">
                <a16:creationId xmlns:a16="http://schemas.microsoft.com/office/drawing/2014/main" id="{4E08AF58-1828-43E9-A3EE-CDFBE72B1107}"/>
              </a:ext>
            </a:extLst>
          </p:cNvPr>
          <p:cNvSpPr txBox="1">
            <a:spLocks/>
          </p:cNvSpPr>
          <p:nvPr/>
        </p:nvSpPr>
        <p:spPr>
          <a:xfrm>
            <a:off x="1470074" y="978943"/>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Bluegrass International Fund</a:t>
            </a:r>
          </a:p>
        </p:txBody>
      </p:sp>
      <p:sp>
        <p:nvSpPr>
          <p:cNvPr id="2" name="Slide Number Placeholder 1">
            <a:extLst>
              <a:ext uri="{FF2B5EF4-FFF2-40B4-BE49-F238E27FC236}">
                <a16:creationId xmlns:a16="http://schemas.microsoft.com/office/drawing/2014/main" id="{9B9EE108-144B-4CC4-AAF8-72892DEF663A}"/>
              </a:ext>
            </a:extLst>
          </p:cNvPr>
          <p:cNvSpPr>
            <a:spLocks noGrp="1"/>
          </p:cNvSpPr>
          <p:nvPr>
            <p:ph type="sldNum" sz="quarter" idx="12"/>
          </p:nvPr>
        </p:nvSpPr>
        <p:spPr/>
        <p:txBody>
          <a:bodyPr/>
          <a:lstStyle/>
          <a:p>
            <a:fld id="{C76589ED-88D5-462C-85A3-2F8F34D89671}" type="slidenum">
              <a:rPr lang="en-US" smtClean="0"/>
              <a:t>14</a:t>
            </a:fld>
            <a:endParaRPr lang="en-US"/>
          </a:p>
        </p:txBody>
      </p:sp>
      <p:pic>
        <p:nvPicPr>
          <p:cNvPr id="4" name="Picture 3">
            <a:extLst>
              <a:ext uri="{FF2B5EF4-FFF2-40B4-BE49-F238E27FC236}">
                <a16:creationId xmlns:a16="http://schemas.microsoft.com/office/drawing/2014/main" id="{FE127239-118D-4D23-98BB-75E80892CE1D}"/>
              </a:ext>
            </a:extLst>
          </p:cNvPr>
          <p:cNvPicPr>
            <a:picLocks noChangeAspect="1"/>
          </p:cNvPicPr>
          <p:nvPr/>
        </p:nvPicPr>
        <p:blipFill rotWithShape="1">
          <a:blip r:embed="rId4">
            <a:extLst>
              <a:ext uri="{28A0092B-C50C-407E-A947-70E740481C1C}">
                <a14:useLocalDpi xmlns:a14="http://schemas.microsoft.com/office/drawing/2010/main" val="0"/>
              </a:ext>
            </a:extLst>
          </a:blip>
          <a:srcRect l="6949" t="7871" r="8715" b="23855"/>
          <a:stretch/>
        </p:blipFill>
        <p:spPr>
          <a:xfrm>
            <a:off x="1409162" y="3776219"/>
            <a:ext cx="4477057" cy="2718213"/>
          </a:xfrm>
          <a:prstGeom prst="rect">
            <a:avLst/>
          </a:prstGeom>
        </p:spPr>
      </p:pic>
    </p:spTree>
    <p:extLst>
      <p:ext uri="{BB962C8B-B14F-4D97-AF65-F5344CB8AC3E}">
        <p14:creationId xmlns:p14="http://schemas.microsoft.com/office/powerpoint/2010/main" val="236353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196A39-753D-4E00-B5C6-95DCD8314A63}"/>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sp>
        <p:nvSpPr>
          <p:cNvPr id="5" name="Title 1">
            <a:extLst>
              <a:ext uri="{FF2B5EF4-FFF2-40B4-BE49-F238E27FC236}">
                <a16:creationId xmlns:a16="http://schemas.microsoft.com/office/drawing/2014/main" id="{C58F6286-4FCA-4236-BE1C-C54843389BE9}"/>
              </a:ext>
            </a:extLst>
          </p:cNvPr>
          <p:cNvSpPr txBox="1">
            <a:spLocks/>
          </p:cNvSpPr>
          <p:nvPr/>
        </p:nvSpPr>
        <p:spPr>
          <a:xfrm>
            <a:off x="2641314" y="831605"/>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t>Immigration Seminar</a:t>
            </a:r>
            <a:r>
              <a:rPr lang="en-US" sz="1100" b="1" dirty="0"/>
              <a:t>	</a:t>
            </a:r>
            <a:r>
              <a:rPr lang="en-US" sz="1100" dirty="0"/>
              <a:t>	                                                       							</a:t>
            </a:r>
            <a:endParaRPr lang="en-US" dirty="0"/>
          </a:p>
        </p:txBody>
      </p:sp>
      <p:pic>
        <p:nvPicPr>
          <p:cNvPr id="7" name="Picture 6">
            <a:extLst>
              <a:ext uri="{FF2B5EF4-FFF2-40B4-BE49-F238E27FC236}">
                <a16:creationId xmlns:a16="http://schemas.microsoft.com/office/drawing/2014/main" id="{87A97168-C20C-4C70-A56A-40B7F4FCE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333" y="1714818"/>
            <a:ext cx="4941704" cy="4941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a:extLst>
              <a:ext uri="{FF2B5EF4-FFF2-40B4-BE49-F238E27FC236}">
                <a16:creationId xmlns:a16="http://schemas.microsoft.com/office/drawing/2014/main" id="{373DEC4D-EFF8-4B9A-95C2-AB7FC0059879}"/>
              </a:ext>
            </a:extLst>
          </p:cNvPr>
          <p:cNvSpPr>
            <a:spLocks noGrp="1"/>
          </p:cNvSpPr>
          <p:nvPr>
            <p:ph type="sldNum" sz="quarter" idx="12"/>
          </p:nvPr>
        </p:nvSpPr>
        <p:spPr/>
        <p:txBody>
          <a:bodyPr/>
          <a:lstStyle/>
          <a:p>
            <a:fld id="{C76589ED-88D5-462C-85A3-2F8F34D89671}" type="slidenum">
              <a:rPr lang="en-US" smtClean="0"/>
              <a:t>15</a:t>
            </a:fld>
            <a:endParaRPr lang="en-US"/>
          </a:p>
        </p:txBody>
      </p:sp>
    </p:spTree>
    <p:extLst>
      <p:ext uri="{BB962C8B-B14F-4D97-AF65-F5344CB8AC3E}">
        <p14:creationId xmlns:p14="http://schemas.microsoft.com/office/powerpoint/2010/main" val="167237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45E913-C8F5-403B-8B48-E5AEF4972D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66" t="9231" r="12027" b="16718"/>
          <a:stretch/>
        </p:blipFill>
        <p:spPr>
          <a:xfrm>
            <a:off x="2469482" y="1871830"/>
            <a:ext cx="2873745" cy="3024553"/>
          </a:xfrm>
          <a:prstGeom prst="rect">
            <a:avLst/>
          </a:prstGeom>
        </p:spPr>
      </p:pic>
      <p:pic>
        <p:nvPicPr>
          <p:cNvPr id="8" name="Picture 7">
            <a:extLst>
              <a:ext uri="{FF2B5EF4-FFF2-40B4-BE49-F238E27FC236}">
                <a16:creationId xmlns:a16="http://schemas.microsoft.com/office/drawing/2014/main" id="{A3A8DC31-825E-4290-9C0D-D84E72EB2040}"/>
              </a:ext>
            </a:extLst>
          </p:cNvPr>
          <p:cNvPicPr>
            <a:picLocks noChangeAspect="1"/>
          </p:cNvPicPr>
          <p:nvPr/>
        </p:nvPicPr>
        <p:blipFill rotWithShape="1">
          <a:blip r:embed="rId4">
            <a:extLst>
              <a:ext uri="{28A0092B-C50C-407E-A947-70E740481C1C}">
                <a14:useLocalDpi xmlns:a14="http://schemas.microsoft.com/office/drawing/2010/main" val="0"/>
              </a:ext>
            </a:extLst>
          </a:blip>
          <a:srcRect l="1" r="217" b="50695"/>
          <a:stretch/>
        </p:blipFill>
        <p:spPr>
          <a:xfrm>
            <a:off x="7187832" y="1871829"/>
            <a:ext cx="3060546" cy="3024553"/>
          </a:xfrm>
          <a:prstGeom prst="rect">
            <a:avLst/>
          </a:prstGeom>
        </p:spPr>
      </p:pic>
      <p:sp>
        <p:nvSpPr>
          <p:cNvPr id="3" name="Rectangle 2">
            <a:extLst>
              <a:ext uri="{FF2B5EF4-FFF2-40B4-BE49-F238E27FC236}">
                <a16:creationId xmlns:a16="http://schemas.microsoft.com/office/drawing/2014/main" id="{BF55D072-3F4F-43CA-9C0A-AEA72625F7B3}"/>
              </a:ext>
            </a:extLst>
          </p:cNvPr>
          <p:cNvSpPr/>
          <p:nvPr/>
        </p:nvSpPr>
        <p:spPr>
          <a:xfrm>
            <a:off x="592878" y="5065223"/>
            <a:ext cx="5782596" cy="1323439"/>
          </a:xfrm>
          <a:prstGeom prst="rect">
            <a:avLst/>
          </a:prstGeom>
        </p:spPr>
        <p:txBody>
          <a:bodyPr wrap="square">
            <a:spAutoFit/>
          </a:bodyPr>
          <a:lstStyle/>
          <a:p>
            <a:pPr algn="ctr"/>
            <a:r>
              <a:rPr lang="en-US" sz="2000" b="1" dirty="0"/>
              <a:t>Bluegrass International Fund</a:t>
            </a:r>
          </a:p>
          <a:p>
            <a:pPr lvl="1" algn="ctr"/>
            <a:r>
              <a:rPr lang="en-US" sz="2000" dirty="0"/>
              <a:t>Wit Wang: </a:t>
            </a:r>
            <a:r>
              <a:rPr lang="en-US" sz="2000" dirty="0">
                <a:hlinkClick r:id="rId5"/>
              </a:rPr>
              <a:t>wwang@bluegrass-fund.com</a:t>
            </a:r>
            <a:endParaRPr lang="en-US" sz="2000" dirty="0"/>
          </a:p>
          <a:p>
            <a:pPr lvl="1" algn="ctr"/>
            <a:r>
              <a:rPr lang="en-US" sz="2000" dirty="0"/>
              <a:t>Lynn Allen: </a:t>
            </a:r>
            <a:r>
              <a:rPr lang="en-US" sz="2000" dirty="0">
                <a:hlinkClick r:id="rId6"/>
              </a:rPr>
              <a:t>lallen@bluegrass-fund.com</a:t>
            </a:r>
            <a:endParaRPr lang="en-US" sz="2000" dirty="0"/>
          </a:p>
          <a:p>
            <a:pPr lvl="1" algn="ctr"/>
            <a:r>
              <a:rPr lang="en-US" sz="2000" dirty="0"/>
              <a:t>Phone number: 502-583-0160</a:t>
            </a:r>
          </a:p>
        </p:txBody>
      </p:sp>
      <p:sp>
        <p:nvSpPr>
          <p:cNvPr id="4" name="Rectangle 3">
            <a:extLst>
              <a:ext uri="{FF2B5EF4-FFF2-40B4-BE49-F238E27FC236}">
                <a16:creationId xmlns:a16="http://schemas.microsoft.com/office/drawing/2014/main" id="{D6960F90-EBB9-45B1-B7C5-C060590BA389}"/>
              </a:ext>
            </a:extLst>
          </p:cNvPr>
          <p:cNvSpPr/>
          <p:nvPr/>
        </p:nvSpPr>
        <p:spPr>
          <a:xfrm>
            <a:off x="6375474" y="5068142"/>
            <a:ext cx="5487564" cy="1015663"/>
          </a:xfrm>
          <a:prstGeom prst="rect">
            <a:avLst/>
          </a:prstGeom>
        </p:spPr>
        <p:txBody>
          <a:bodyPr wrap="square">
            <a:spAutoFit/>
          </a:bodyPr>
          <a:lstStyle/>
          <a:p>
            <a:pPr algn="ctr"/>
            <a:r>
              <a:rPr lang="en-US" sz="2000" b="1" dirty="0"/>
              <a:t>Wyatt Tarrant &amp; Combs, LLP</a:t>
            </a:r>
          </a:p>
          <a:p>
            <a:pPr lvl="1" algn="ctr"/>
            <a:r>
              <a:rPr lang="en-US" sz="2000" dirty="0"/>
              <a:t>Glen Krebs: </a:t>
            </a:r>
            <a:r>
              <a:rPr lang="en-US" sz="2000" dirty="0">
                <a:hlinkClick r:id="rId7"/>
              </a:rPr>
              <a:t>gkrebs@wyattfirm.com</a:t>
            </a:r>
            <a:endParaRPr lang="en-US" sz="2000" dirty="0"/>
          </a:p>
          <a:p>
            <a:pPr lvl="1" algn="ctr"/>
            <a:r>
              <a:rPr lang="en-US" sz="2000" dirty="0"/>
              <a:t>Phone number: 859-288-7409</a:t>
            </a:r>
          </a:p>
        </p:txBody>
      </p:sp>
      <p:sp>
        <p:nvSpPr>
          <p:cNvPr id="9" name="Title 1">
            <a:extLst>
              <a:ext uri="{FF2B5EF4-FFF2-40B4-BE49-F238E27FC236}">
                <a16:creationId xmlns:a16="http://schemas.microsoft.com/office/drawing/2014/main" id="{2A9C8AFF-AD10-405B-8421-D1705BDE472F}"/>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Q&amp;A</a:t>
            </a:r>
          </a:p>
        </p:txBody>
      </p:sp>
      <p:sp>
        <p:nvSpPr>
          <p:cNvPr id="2" name="Slide Number Placeholder 1">
            <a:extLst>
              <a:ext uri="{FF2B5EF4-FFF2-40B4-BE49-F238E27FC236}">
                <a16:creationId xmlns:a16="http://schemas.microsoft.com/office/drawing/2014/main" id="{73AF915D-55FE-4087-9AB2-6AD9BFB7F6F1}"/>
              </a:ext>
            </a:extLst>
          </p:cNvPr>
          <p:cNvSpPr>
            <a:spLocks noGrp="1"/>
          </p:cNvSpPr>
          <p:nvPr>
            <p:ph type="sldNum" sz="quarter" idx="12"/>
          </p:nvPr>
        </p:nvSpPr>
        <p:spPr/>
        <p:txBody>
          <a:bodyPr/>
          <a:lstStyle/>
          <a:p>
            <a:fld id="{C76589ED-88D5-462C-85A3-2F8F34D89671}" type="slidenum">
              <a:rPr lang="en-US" smtClean="0"/>
              <a:t>16</a:t>
            </a:fld>
            <a:endParaRPr lang="en-US"/>
          </a:p>
        </p:txBody>
      </p:sp>
    </p:spTree>
    <p:extLst>
      <p:ext uri="{BB962C8B-B14F-4D97-AF65-F5344CB8AC3E}">
        <p14:creationId xmlns:p14="http://schemas.microsoft.com/office/powerpoint/2010/main" val="172209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45E44-50E1-4A02-AAFF-08F7CF1DEFDE}"/>
              </a:ext>
            </a:extLst>
          </p:cNvPr>
          <p:cNvSpPr>
            <a:spLocks noGrp="1"/>
          </p:cNvSpPr>
          <p:nvPr>
            <p:ph idx="1"/>
          </p:nvPr>
        </p:nvSpPr>
        <p:spPr/>
        <p:txBody>
          <a:bodyPr/>
          <a:lstStyle/>
          <a:p>
            <a:r>
              <a:rPr lang="en-US" sz="4000" dirty="0"/>
              <a:t>Link: </a:t>
            </a:r>
            <a:r>
              <a:rPr lang="en-US" sz="4000" dirty="0">
                <a:hlinkClick r:id="rId2"/>
              </a:rPr>
              <a:t>https://vimeo.com/240667687</a:t>
            </a:r>
            <a:endParaRPr lang="en-US" sz="4000" dirty="0"/>
          </a:p>
          <a:p>
            <a:endParaRPr lang="en-US" sz="4000" dirty="0"/>
          </a:p>
          <a:p>
            <a:endParaRPr lang="en-US" dirty="0"/>
          </a:p>
        </p:txBody>
      </p:sp>
      <p:sp>
        <p:nvSpPr>
          <p:cNvPr id="4" name="Slide Number Placeholder 3">
            <a:extLst>
              <a:ext uri="{FF2B5EF4-FFF2-40B4-BE49-F238E27FC236}">
                <a16:creationId xmlns:a16="http://schemas.microsoft.com/office/drawing/2014/main" id="{A69FA743-6593-4EA6-BAF2-D865F915969D}"/>
              </a:ext>
            </a:extLst>
          </p:cNvPr>
          <p:cNvSpPr>
            <a:spLocks noGrp="1"/>
          </p:cNvSpPr>
          <p:nvPr>
            <p:ph type="sldNum" sz="quarter" idx="12"/>
          </p:nvPr>
        </p:nvSpPr>
        <p:spPr/>
        <p:txBody>
          <a:bodyPr/>
          <a:lstStyle/>
          <a:p>
            <a:fld id="{C76589ED-88D5-462C-85A3-2F8F34D89671}" type="slidenum">
              <a:rPr lang="en-US" smtClean="0"/>
              <a:t>17</a:t>
            </a:fld>
            <a:endParaRPr lang="en-US"/>
          </a:p>
        </p:txBody>
      </p:sp>
      <p:sp>
        <p:nvSpPr>
          <p:cNvPr id="5" name="Title 1">
            <a:extLst>
              <a:ext uri="{FF2B5EF4-FFF2-40B4-BE49-F238E27FC236}">
                <a16:creationId xmlns:a16="http://schemas.microsoft.com/office/drawing/2014/main" id="{38CA8824-0605-44F0-8F3E-EC4DC490BD2E}"/>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Hotel </a:t>
            </a:r>
            <a:r>
              <a:rPr lang="en-US" b="1" dirty="0" err="1"/>
              <a:t>Nulu</a:t>
            </a:r>
            <a:r>
              <a:rPr lang="en-US" b="1" dirty="0"/>
              <a:t> Project Video</a:t>
            </a:r>
          </a:p>
        </p:txBody>
      </p:sp>
    </p:spTree>
    <p:extLst>
      <p:ext uri="{BB962C8B-B14F-4D97-AF65-F5344CB8AC3E}">
        <p14:creationId xmlns:p14="http://schemas.microsoft.com/office/powerpoint/2010/main" val="93660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7F01-1B55-47DC-AE52-E40803DDF99E}"/>
              </a:ext>
            </a:extLst>
          </p:cNvPr>
          <p:cNvSpPr>
            <a:spLocks noGrp="1"/>
          </p:cNvSpPr>
          <p:nvPr>
            <p:ph type="title"/>
          </p:nvPr>
        </p:nvSpPr>
        <p:spPr>
          <a:xfrm>
            <a:off x="1516569" y="514008"/>
            <a:ext cx="7496005" cy="6088270"/>
          </a:xfrm>
        </p:spPr>
        <p:txBody>
          <a:bodyPr>
            <a:normAutofit fontScale="90000"/>
          </a:bodyPr>
          <a:lstStyle/>
          <a:p>
            <a:r>
              <a:rPr lang="en-US" altLang="zh-CN" b="1" dirty="0"/>
              <a:t>Bluegrass International Fund</a:t>
            </a:r>
            <a:br>
              <a:rPr lang="en-US" dirty="0"/>
            </a:br>
            <a:r>
              <a:rPr lang="en-US" sz="2000" b="1" dirty="0"/>
              <a:t>CEO &amp; President: Lynn Allen</a:t>
            </a:r>
            <a:br>
              <a:rPr lang="en-US" sz="2000" b="1" dirty="0"/>
            </a:br>
            <a:r>
              <a:rPr lang="en-US" sz="2000" dirty="0"/>
              <a:t>Ms. Allen has devoted her career to raising capital to create jobs and expand educational opportunities both in the US and overseas. </a:t>
            </a:r>
            <a:br>
              <a:rPr lang="en-US" sz="2000" dirty="0"/>
            </a:br>
            <a:br>
              <a:rPr lang="en-US" sz="2000" dirty="0"/>
            </a:br>
            <a:r>
              <a:rPr lang="en-US" sz="2000" dirty="0"/>
              <a:t>-She has led regional, national and multi-country marketing teams that produced millions of dollars in new revenues for economic development initiatives.</a:t>
            </a:r>
            <a:br>
              <a:rPr lang="en-US" sz="2000" dirty="0"/>
            </a:br>
            <a:r>
              <a:rPr lang="en-US" sz="2000" dirty="0"/>
              <a:t> </a:t>
            </a:r>
            <a:br>
              <a:rPr lang="en-US" sz="2000" dirty="0"/>
            </a:br>
            <a:r>
              <a:rPr lang="en-US" altLang="zh-CN" sz="2000" dirty="0"/>
              <a:t>-Capital Innovations (Founder)</a:t>
            </a:r>
            <a:br>
              <a:rPr lang="en-US" altLang="zh-CN" sz="2000" dirty="0"/>
            </a:br>
            <a:br>
              <a:rPr lang="en-US" altLang="zh-CN" sz="2000" dirty="0"/>
            </a:br>
            <a:r>
              <a:rPr lang="en-US" altLang="zh-CN" sz="2000" dirty="0"/>
              <a:t>-CARE International(Director of International Corporate Initiatives)</a:t>
            </a:r>
            <a:br>
              <a:rPr lang="en-US" sz="2000" dirty="0"/>
            </a:br>
            <a:br>
              <a:rPr lang="en-US" sz="2000" dirty="0"/>
            </a:br>
            <a:r>
              <a:rPr lang="en-US" sz="2000" b="1" dirty="0"/>
              <a:t>Current involvement:</a:t>
            </a:r>
            <a:br>
              <a:rPr lang="en-US" sz="2000" dirty="0"/>
            </a:br>
            <a:r>
              <a:rPr lang="en-US" altLang="zh-CN" sz="2000" dirty="0"/>
              <a:t>-Board member, </a:t>
            </a:r>
            <a:r>
              <a:rPr lang="en-US" sz="2000" dirty="0"/>
              <a:t>Kentucky Association of Economic Development</a:t>
            </a:r>
            <a:br>
              <a:rPr lang="en-US" sz="2000" dirty="0"/>
            </a:br>
            <a:r>
              <a:rPr lang="en-US" altLang="zh-CN" sz="2000" dirty="0"/>
              <a:t>-Board member, </a:t>
            </a:r>
            <a:r>
              <a:rPr lang="en-US" sz="2000" dirty="0"/>
              <a:t>Purdue University’s Emerging Innovation Fund</a:t>
            </a:r>
            <a:br>
              <a:rPr lang="en-US" sz="2000" dirty="0"/>
            </a:br>
            <a:r>
              <a:rPr lang="en-US" sz="2000" dirty="0"/>
              <a:t>-Board member, World Affairs Council of Kentucky and Southern Indiana</a:t>
            </a:r>
            <a:br>
              <a:rPr lang="en-US" sz="2000" dirty="0"/>
            </a:br>
            <a:r>
              <a:rPr lang="en-US" altLang="zh-CN" sz="2000" dirty="0"/>
              <a:t>-Member, </a:t>
            </a:r>
            <a:r>
              <a:rPr lang="en-US" sz="2000" dirty="0"/>
              <a:t>IIUSA EB-5 Industry’s National Association Public Policy Committee</a:t>
            </a:r>
            <a:endParaRPr lang="en-US" dirty="0"/>
          </a:p>
        </p:txBody>
      </p:sp>
      <p:pic>
        <p:nvPicPr>
          <p:cNvPr id="8" name="Picture 7">
            <a:extLst>
              <a:ext uri="{FF2B5EF4-FFF2-40B4-BE49-F238E27FC236}">
                <a16:creationId xmlns:a16="http://schemas.microsoft.com/office/drawing/2014/main" id="{C5E46D0F-34F2-4CB3-A703-AE8FF42F6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66" t="9231" r="12027" b="16718"/>
          <a:stretch/>
        </p:blipFill>
        <p:spPr>
          <a:xfrm>
            <a:off x="9012574" y="1463039"/>
            <a:ext cx="2873745" cy="3024553"/>
          </a:xfrm>
          <a:prstGeom prst="rect">
            <a:avLst/>
          </a:prstGeom>
        </p:spPr>
      </p:pic>
      <p:sp>
        <p:nvSpPr>
          <p:cNvPr id="3" name="Slide Number Placeholder 2">
            <a:extLst>
              <a:ext uri="{FF2B5EF4-FFF2-40B4-BE49-F238E27FC236}">
                <a16:creationId xmlns:a16="http://schemas.microsoft.com/office/drawing/2014/main" id="{CEB027C7-BED9-4739-B29F-07741E730D79}"/>
              </a:ext>
            </a:extLst>
          </p:cNvPr>
          <p:cNvSpPr>
            <a:spLocks noGrp="1"/>
          </p:cNvSpPr>
          <p:nvPr>
            <p:ph type="sldNum" sz="quarter" idx="12"/>
          </p:nvPr>
        </p:nvSpPr>
        <p:spPr/>
        <p:txBody>
          <a:bodyPr/>
          <a:lstStyle/>
          <a:p>
            <a:fld id="{C76589ED-88D5-462C-85A3-2F8F34D89671}" type="slidenum">
              <a:rPr lang="en-US" smtClean="0"/>
              <a:t>2</a:t>
            </a:fld>
            <a:endParaRPr lang="en-US"/>
          </a:p>
        </p:txBody>
      </p:sp>
    </p:spTree>
    <p:extLst>
      <p:ext uri="{BB962C8B-B14F-4D97-AF65-F5344CB8AC3E}">
        <p14:creationId xmlns:p14="http://schemas.microsoft.com/office/powerpoint/2010/main" val="98396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24532E-DF47-4B3A-AB4C-CCBAEBD737DF}"/>
              </a:ext>
            </a:extLst>
          </p:cNvPr>
          <p:cNvSpPr>
            <a:spLocks noGrp="1"/>
          </p:cNvSpPr>
          <p:nvPr>
            <p:ph type="title"/>
          </p:nvPr>
        </p:nvSpPr>
        <p:spPr>
          <a:xfrm>
            <a:off x="1488471" y="529506"/>
            <a:ext cx="7542549" cy="6444731"/>
          </a:xfrm>
        </p:spPr>
        <p:txBody>
          <a:bodyPr>
            <a:normAutofit fontScale="90000"/>
          </a:bodyPr>
          <a:lstStyle/>
          <a:p>
            <a:r>
              <a:rPr lang="en-US" altLang="zh-CN" b="1" dirty="0"/>
              <a:t>Wyatt Tarrant &amp; Combs LLP</a:t>
            </a:r>
            <a:br>
              <a:rPr lang="en-US" dirty="0"/>
            </a:br>
            <a:r>
              <a:rPr lang="en-US" sz="2000" b="1" dirty="0"/>
              <a:t>Immigration Counsel: Glen M. Krebs</a:t>
            </a:r>
            <a:br>
              <a:rPr lang="en-US" sz="2000" dirty="0"/>
            </a:br>
            <a:r>
              <a:rPr lang="en-US" altLang="zh-CN" sz="2000" dirty="0">
                <a:solidFill>
                  <a:schemeClr val="tx1"/>
                </a:solidFill>
              </a:rPr>
              <a:t>Glen M. Krebs is a member of the International Trade and Labor and Employment Practice Groups at Wyatt, Tarrant &amp; Combs, LLP. </a:t>
            </a:r>
            <a:br>
              <a:rPr lang="en-US" altLang="zh-CN" sz="2000" dirty="0">
                <a:solidFill>
                  <a:schemeClr val="tx1"/>
                </a:solidFill>
              </a:rPr>
            </a:br>
            <a:br>
              <a:rPr lang="en-US" altLang="zh-CN" sz="2000" dirty="0">
                <a:solidFill>
                  <a:schemeClr val="tx1"/>
                </a:solidFill>
              </a:rPr>
            </a:br>
            <a:r>
              <a:rPr lang="en-US" altLang="zh-CN" sz="2000" dirty="0">
                <a:solidFill>
                  <a:schemeClr val="tx1"/>
                </a:solidFill>
              </a:rPr>
              <a:t>-Practice focused on international and immigration law since 1990</a:t>
            </a:r>
            <a:br>
              <a:rPr lang="en-US" altLang="zh-CN" sz="2000" dirty="0">
                <a:solidFill>
                  <a:schemeClr val="tx1"/>
                </a:solidFill>
              </a:rPr>
            </a:br>
            <a:br>
              <a:rPr lang="en-US" altLang="zh-CN" sz="2000" dirty="0">
                <a:solidFill>
                  <a:schemeClr val="tx1"/>
                </a:solidFill>
              </a:rPr>
            </a:br>
            <a:r>
              <a:rPr lang="en-US" altLang="zh-CN" sz="2000" dirty="0">
                <a:solidFill>
                  <a:schemeClr val="tx1"/>
                </a:solidFill>
              </a:rPr>
              <a:t>-Represented clients from 65 countries, including China, Japan, Russia, Canada, Ghana and Bulgaria</a:t>
            </a:r>
            <a:br>
              <a:rPr lang="en-US" altLang="zh-CN" sz="2000" dirty="0">
                <a:solidFill>
                  <a:schemeClr val="tx1"/>
                </a:solidFill>
              </a:rPr>
            </a:br>
            <a:br>
              <a:rPr lang="en-US" altLang="zh-CN" sz="2000" dirty="0">
                <a:solidFill>
                  <a:schemeClr val="tx1"/>
                </a:solidFill>
              </a:rPr>
            </a:br>
            <a:r>
              <a:rPr lang="en-US" altLang="zh-CN" sz="2000" dirty="0">
                <a:solidFill>
                  <a:schemeClr val="tx1"/>
                </a:solidFill>
              </a:rPr>
              <a:t>-Speaks fluent Japanese and has assisted more than 40 Japanese companies in the US</a:t>
            </a:r>
            <a:br>
              <a:rPr lang="en-US" altLang="zh-CN" sz="2000" dirty="0">
                <a:solidFill>
                  <a:schemeClr val="tx1"/>
                </a:solidFill>
              </a:rPr>
            </a:br>
            <a:br>
              <a:rPr lang="en-US" altLang="zh-CN" sz="2000" dirty="0">
                <a:solidFill>
                  <a:schemeClr val="tx1"/>
                </a:solidFill>
              </a:rPr>
            </a:br>
            <a:r>
              <a:rPr lang="en-US" altLang="zh-CN" sz="2000" b="1" dirty="0">
                <a:solidFill>
                  <a:schemeClr val="tx1"/>
                </a:solidFill>
              </a:rPr>
              <a:t>Community involvement</a:t>
            </a:r>
            <a:r>
              <a:rPr lang="en-US" altLang="zh-CN" sz="2000" dirty="0">
                <a:solidFill>
                  <a:schemeClr val="tx1"/>
                </a:solidFill>
              </a:rPr>
              <a:t>:</a:t>
            </a:r>
            <a:br>
              <a:rPr lang="en-US" altLang="zh-CN" sz="2000" dirty="0">
                <a:solidFill>
                  <a:schemeClr val="tx1"/>
                </a:solidFill>
              </a:rPr>
            </a:br>
            <a:r>
              <a:rPr lang="en-US" altLang="zh-CN" sz="2000" dirty="0">
                <a:solidFill>
                  <a:schemeClr val="tx1"/>
                </a:solidFill>
              </a:rPr>
              <a:t>-American Immigration Lawyer Association</a:t>
            </a:r>
            <a:br>
              <a:rPr lang="en-US" altLang="zh-CN" sz="2000" dirty="0">
                <a:solidFill>
                  <a:schemeClr val="tx1"/>
                </a:solidFill>
              </a:rPr>
            </a:br>
            <a:r>
              <a:rPr lang="en-US" altLang="zh-CN" sz="2000" dirty="0">
                <a:solidFill>
                  <a:schemeClr val="tx1"/>
                </a:solidFill>
              </a:rPr>
              <a:t>-Fayette County, Kentucky and American Bar Association</a:t>
            </a:r>
            <a:br>
              <a:rPr lang="en-US" altLang="zh-CN" sz="2000" dirty="0">
                <a:solidFill>
                  <a:schemeClr val="tx1"/>
                </a:solidFill>
              </a:rPr>
            </a:br>
            <a:r>
              <a:rPr lang="en-US" altLang="zh-CN" sz="2000" dirty="0">
                <a:solidFill>
                  <a:schemeClr val="tx1"/>
                </a:solidFill>
              </a:rPr>
              <a:t>-Past Chairman, Japan/America Society of Kentucky </a:t>
            </a:r>
            <a:br>
              <a:rPr lang="en-US" altLang="zh-CN" sz="2000" dirty="0">
                <a:solidFill>
                  <a:schemeClr val="tx1"/>
                </a:solidFill>
              </a:rPr>
            </a:br>
            <a:r>
              <a:rPr lang="en-US" altLang="zh-CN" sz="2000" dirty="0">
                <a:solidFill>
                  <a:schemeClr val="tx1"/>
                </a:solidFill>
              </a:rPr>
              <a:t>-Past Treasurer, National Association of Japan America Societies </a:t>
            </a:r>
            <a:br>
              <a:rPr lang="en-US" altLang="zh-CN" sz="2000" dirty="0">
                <a:solidFill>
                  <a:schemeClr val="tx1"/>
                </a:solidFill>
              </a:rPr>
            </a:br>
            <a:r>
              <a:rPr lang="en-US" altLang="zh-CN" sz="2000" dirty="0">
                <a:solidFill>
                  <a:schemeClr val="tx1"/>
                </a:solidFill>
              </a:rPr>
              <a:t>-Former Board member and Chair, World Trade Center</a:t>
            </a:r>
            <a:br>
              <a:rPr lang="en-US" altLang="zh-CN" sz="2000" dirty="0">
                <a:solidFill>
                  <a:schemeClr val="tx1"/>
                </a:solidFill>
              </a:rPr>
            </a:br>
            <a:r>
              <a:rPr lang="en-US" altLang="zh-CN" sz="2000" dirty="0">
                <a:solidFill>
                  <a:schemeClr val="tx1"/>
                </a:solidFill>
              </a:rPr>
              <a:t>-Former Board member and Chair, Lexington Sister Cities Commission</a:t>
            </a:r>
            <a:endParaRPr lang="en-US" dirty="0">
              <a:solidFill>
                <a:schemeClr val="tx1"/>
              </a:solidFill>
            </a:endParaRPr>
          </a:p>
        </p:txBody>
      </p:sp>
      <p:pic>
        <p:nvPicPr>
          <p:cNvPr id="4" name="Picture 3">
            <a:extLst>
              <a:ext uri="{FF2B5EF4-FFF2-40B4-BE49-F238E27FC236}">
                <a16:creationId xmlns:a16="http://schemas.microsoft.com/office/drawing/2014/main" id="{6C2F8B0E-8F7A-4176-A029-43D440028185}"/>
              </a:ext>
            </a:extLst>
          </p:cNvPr>
          <p:cNvPicPr>
            <a:picLocks noChangeAspect="1"/>
          </p:cNvPicPr>
          <p:nvPr/>
        </p:nvPicPr>
        <p:blipFill rotWithShape="1">
          <a:blip r:embed="rId3">
            <a:extLst>
              <a:ext uri="{28A0092B-C50C-407E-A947-70E740481C1C}">
                <a14:useLocalDpi xmlns:a14="http://schemas.microsoft.com/office/drawing/2010/main" val="0"/>
              </a:ext>
            </a:extLst>
          </a:blip>
          <a:srcRect l="1" r="217" b="50695"/>
          <a:stretch/>
        </p:blipFill>
        <p:spPr>
          <a:xfrm>
            <a:off x="9031020" y="1432923"/>
            <a:ext cx="2801347" cy="2768402"/>
          </a:xfrm>
          <a:prstGeom prst="rect">
            <a:avLst/>
          </a:prstGeom>
        </p:spPr>
      </p:pic>
      <p:sp>
        <p:nvSpPr>
          <p:cNvPr id="2" name="Slide Number Placeholder 1">
            <a:extLst>
              <a:ext uri="{FF2B5EF4-FFF2-40B4-BE49-F238E27FC236}">
                <a16:creationId xmlns:a16="http://schemas.microsoft.com/office/drawing/2014/main" id="{1CDE132D-0F5F-493B-8E4D-CDAA4135985F}"/>
              </a:ext>
            </a:extLst>
          </p:cNvPr>
          <p:cNvSpPr>
            <a:spLocks noGrp="1"/>
          </p:cNvSpPr>
          <p:nvPr>
            <p:ph type="sldNum" sz="quarter" idx="12"/>
          </p:nvPr>
        </p:nvSpPr>
        <p:spPr/>
        <p:txBody>
          <a:bodyPr/>
          <a:lstStyle/>
          <a:p>
            <a:fld id="{C76589ED-88D5-462C-85A3-2F8F34D89671}" type="slidenum">
              <a:rPr lang="en-US" smtClean="0"/>
              <a:t>3</a:t>
            </a:fld>
            <a:endParaRPr lang="en-US"/>
          </a:p>
        </p:txBody>
      </p:sp>
    </p:spTree>
    <p:extLst>
      <p:ext uri="{BB962C8B-B14F-4D97-AF65-F5344CB8AC3E}">
        <p14:creationId xmlns:p14="http://schemas.microsoft.com/office/powerpoint/2010/main" val="341877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7F01-1B55-47DC-AE52-E40803DDF99E}"/>
              </a:ext>
            </a:extLst>
          </p:cNvPr>
          <p:cNvSpPr>
            <a:spLocks noGrp="1"/>
          </p:cNvSpPr>
          <p:nvPr>
            <p:ph type="title"/>
          </p:nvPr>
        </p:nvSpPr>
        <p:spPr>
          <a:xfrm>
            <a:off x="1470074" y="1192237"/>
            <a:ext cx="9601200" cy="1485900"/>
          </a:xfrm>
        </p:spPr>
        <p:txBody>
          <a:bodyPr/>
          <a:lstStyle/>
          <a:p>
            <a:pPr algn="ctr"/>
            <a:r>
              <a:rPr lang="en-US" b="1" dirty="0"/>
              <a:t>Overview</a:t>
            </a:r>
          </a:p>
        </p:txBody>
      </p:sp>
      <p:sp>
        <p:nvSpPr>
          <p:cNvPr id="3" name="TextBox 2">
            <a:extLst>
              <a:ext uri="{FF2B5EF4-FFF2-40B4-BE49-F238E27FC236}">
                <a16:creationId xmlns:a16="http://schemas.microsoft.com/office/drawing/2014/main" id="{AD1275F0-731F-42A9-9DA1-66159EB2548C}"/>
              </a:ext>
            </a:extLst>
          </p:cNvPr>
          <p:cNvSpPr txBox="1"/>
          <p:nvPr/>
        </p:nvSpPr>
        <p:spPr>
          <a:xfrm>
            <a:off x="1470074" y="1935187"/>
            <a:ext cx="10074226" cy="4278094"/>
          </a:xfrm>
          <a:prstGeom prst="rect">
            <a:avLst/>
          </a:prstGeom>
          <a:noFill/>
        </p:spPr>
        <p:txBody>
          <a:bodyPr wrap="square" rtlCol="0">
            <a:spAutoFit/>
          </a:bodyPr>
          <a:lstStyle/>
          <a:p>
            <a:pPr marL="285750" indent="-285750">
              <a:buFont typeface="Arial" panose="020B0604020202020204" pitchFamily="34" charset="0"/>
              <a:buChar char="•"/>
            </a:pPr>
            <a:r>
              <a:rPr lang="en-US" sz="4000" dirty="0"/>
              <a:t>Work Visas</a:t>
            </a:r>
          </a:p>
          <a:p>
            <a:pPr marL="285750" indent="-285750">
              <a:buFont typeface="Arial" panose="020B0604020202020204" pitchFamily="34" charset="0"/>
              <a:buChar char="•"/>
            </a:pPr>
            <a:r>
              <a:rPr lang="en-US" sz="4000" dirty="0"/>
              <a:t>Family Visas</a:t>
            </a:r>
          </a:p>
          <a:p>
            <a:pPr marL="285750" indent="-285750">
              <a:buFont typeface="Arial" panose="020B0604020202020204" pitchFamily="34" charset="0"/>
              <a:buChar char="•"/>
            </a:pPr>
            <a:r>
              <a:rPr lang="en-US" sz="4000" dirty="0"/>
              <a:t>EB-5 Investment Visa</a:t>
            </a:r>
          </a:p>
          <a:p>
            <a:pPr marL="285750" indent="-285750">
              <a:buFont typeface="Arial" panose="020B0604020202020204" pitchFamily="34" charset="0"/>
              <a:buChar char="•"/>
            </a:pPr>
            <a:r>
              <a:rPr lang="en-US" sz="4000" dirty="0"/>
              <a:t>Q&amp;A</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p:txBody>
      </p:sp>
      <p:pic>
        <p:nvPicPr>
          <p:cNvPr id="10" name="Picture 9">
            <a:extLst>
              <a:ext uri="{FF2B5EF4-FFF2-40B4-BE49-F238E27FC236}">
                <a16:creationId xmlns:a16="http://schemas.microsoft.com/office/drawing/2014/main" id="{DE448724-8A70-42E2-A4E8-A2F30579A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935" y="1935187"/>
            <a:ext cx="4882987" cy="2717146"/>
          </a:xfrm>
          <a:prstGeom prst="rect">
            <a:avLst/>
          </a:prstGeom>
        </p:spPr>
      </p:pic>
      <p:sp>
        <p:nvSpPr>
          <p:cNvPr id="4" name="Slide Number Placeholder 3">
            <a:extLst>
              <a:ext uri="{FF2B5EF4-FFF2-40B4-BE49-F238E27FC236}">
                <a16:creationId xmlns:a16="http://schemas.microsoft.com/office/drawing/2014/main" id="{8FFF578F-0820-4FD4-BC87-044605244FAA}"/>
              </a:ext>
            </a:extLst>
          </p:cNvPr>
          <p:cNvSpPr>
            <a:spLocks noGrp="1"/>
          </p:cNvSpPr>
          <p:nvPr>
            <p:ph type="sldNum" sz="quarter" idx="12"/>
          </p:nvPr>
        </p:nvSpPr>
        <p:spPr/>
        <p:txBody>
          <a:bodyPr/>
          <a:lstStyle/>
          <a:p>
            <a:fld id="{C76589ED-88D5-462C-85A3-2F8F34D89671}" type="slidenum">
              <a:rPr lang="en-US" smtClean="0"/>
              <a:t>4</a:t>
            </a:fld>
            <a:endParaRPr lang="en-US"/>
          </a:p>
        </p:txBody>
      </p:sp>
    </p:spTree>
    <p:extLst>
      <p:ext uri="{BB962C8B-B14F-4D97-AF65-F5344CB8AC3E}">
        <p14:creationId xmlns:p14="http://schemas.microsoft.com/office/powerpoint/2010/main" val="18481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1F580D-AF8E-4F22-BB97-FAC52149B185}"/>
              </a:ext>
            </a:extLst>
          </p:cNvPr>
          <p:cNvSpPr>
            <a:spLocks noGrp="1"/>
          </p:cNvSpPr>
          <p:nvPr>
            <p:ph type="sldNum" sz="quarter" idx="12"/>
          </p:nvPr>
        </p:nvSpPr>
        <p:spPr/>
        <p:txBody>
          <a:bodyPr/>
          <a:lstStyle/>
          <a:p>
            <a:fld id="{C76589ED-88D5-462C-85A3-2F8F34D89671}" type="slidenum">
              <a:rPr lang="en-US" smtClean="0"/>
              <a:t>5</a:t>
            </a:fld>
            <a:endParaRPr lang="en-US"/>
          </a:p>
        </p:txBody>
      </p:sp>
      <p:sp>
        <p:nvSpPr>
          <p:cNvPr id="5" name="Title 1">
            <a:extLst>
              <a:ext uri="{FF2B5EF4-FFF2-40B4-BE49-F238E27FC236}">
                <a16:creationId xmlns:a16="http://schemas.microsoft.com/office/drawing/2014/main" id="{7C45DF9F-96FC-41F6-B6CE-87D2B78E6FF6}"/>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Work-Eligible Visas</a:t>
            </a:r>
          </a:p>
        </p:txBody>
      </p:sp>
      <p:sp>
        <p:nvSpPr>
          <p:cNvPr id="6" name="TextBox 5">
            <a:extLst>
              <a:ext uri="{FF2B5EF4-FFF2-40B4-BE49-F238E27FC236}">
                <a16:creationId xmlns:a16="http://schemas.microsoft.com/office/drawing/2014/main" id="{A9F703AC-D84F-4804-ADBD-548182106F2C}"/>
              </a:ext>
            </a:extLst>
          </p:cNvPr>
          <p:cNvSpPr txBox="1"/>
          <p:nvPr/>
        </p:nvSpPr>
        <p:spPr>
          <a:xfrm>
            <a:off x="1470074" y="2344641"/>
            <a:ext cx="8884665"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F-1/J-1</a:t>
            </a:r>
          </a:p>
          <a:p>
            <a:pPr marL="914400" lvl="1" indent="-457200">
              <a:buFont typeface="Arial" panose="020B0604020202020204" pitchFamily="34" charset="0"/>
              <a:buChar char="•"/>
            </a:pPr>
            <a:r>
              <a:rPr lang="en-US" sz="2400" dirty="0"/>
              <a:t>Duration: based on completion of the degree</a:t>
            </a:r>
          </a:p>
          <a:p>
            <a:pPr marL="914400" lvl="1" indent="-457200">
              <a:buFont typeface="Arial" panose="020B0604020202020204" pitchFamily="34" charset="0"/>
              <a:buChar char="•"/>
            </a:pPr>
            <a:r>
              <a:rPr lang="en-US" sz="2400" dirty="0"/>
              <a:t>Study-based exchange program</a:t>
            </a:r>
            <a:endParaRPr lang="en-US" sz="1600" dirty="0"/>
          </a:p>
          <a:p>
            <a:pPr marL="457200" indent="-457200">
              <a:buFont typeface="Arial" panose="020B0604020202020204" pitchFamily="34" charset="0"/>
              <a:buChar char="•"/>
            </a:pPr>
            <a:r>
              <a:rPr lang="en-US" sz="2800" b="1" dirty="0"/>
              <a:t>H1-B Temporary Work Visa</a:t>
            </a:r>
          </a:p>
          <a:p>
            <a:pPr marL="800100" lvl="1" indent="-342900">
              <a:buFont typeface="Arial" panose="020B0604020202020204" pitchFamily="34" charset="0"/>
              <a:buChar char="•"/>
            </a:pPr>
            <a:r>
              <a:rPr lang="en-US" sz="2400" dirty="0"/>
              <a:t>Duration: 6-year(3,3)</a:t>
            </a:r>
          </a:p>
          <a:p>
            <a:pPr marL="800100" lvl="1" indent="-342900">
              <a:buFont typeface="Arial" panose="020B0604020202020204" pitchFamily="34" charset="0"/>
              <a:buChar char="•"/>
            </a:pPr>
            <a:r>
              <a:rPr lang="en-US" sz="2400" dirty="0"/>
              <a:t>Quota: 65,000 with additional 20,000 for U.S. Master’s degree or higher</a:t>
            </a:r>
          </a:p>
          <a:p>
            <a:pPr marL="457200" indent="-457200">
              <a:buFont typeface="Arial" panose="020B0604020202020204" pitchFamily="34" charset="0"/>
              <a:buChar char="•"/>
            </a:pPr>
            <a:r>
              <a:rPr lang="en-US" sz="2800" b="1" dirty="0"/>
              <a:t>L-1 Intra-Company Transferees</a:t>
            </a:r>
          </a:p>
          <a:p>
            <a:pPr marL="914400" lvl="1" indent="-457200">
              <a:buFont typeface="Arial" panose="020B0604020202020204" pitchFamily="34" charset="0"/>
              <a:buChar char="•"/>
            </a:pPr>
            <a:r>
              <a:rPr lang="en-US" sz="2400" dirty="0"/>
              <a:t>Duration: L1A – 7 years; L1B – 5 years</a:t>
            </a:r>
          </a:p>
          <a:p>
            <a:pPr marL="914400" lvl="1" indent="-457200">
              <a:buFont typeface="Arial" panose="020B0604020202020204" pitchFamily="34" charset="0"/>
              <a:buChar char="•"/>
            </a:pPr>
            <a:r>
              <a:rPr lang="en-US" sz="2400" dirty="0"/>
              <a:t>Company-specific restriction</a:t>
            </a:r>
          </a:p>
          <a:p>
            <a:pPr marL="914400" lvl="1" indent="-457200">
              <a:buFont typeface="Arial" panose="020B0604020202020204" pitchFamily="34" charset="0"/>
              <a:buChar char="•"/>
            </a:pPr>
            <a:endParaRPr lang="en-US" sz="2800" dirty="0"/>
          </a:p>
        </p:txBody>
      </p:sp>
      <p:pic>
        <p:nvPicPr>
          <p:cNvPr id="8" name="Picture 7">
            <a:extLst>
              <a:ext uri="{FF2B5EF4-FFF2-40B4-BE49-F238E27FC236}">
                <a16:creationId xmlns:a16="http://schemas.microsoft.com/office/drawing/2014/main" id="{46C3D9B3-E011-44B4-B392-F3DC53CC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151" y="239741"/>
            <a:ext cx="3021176" cy="241934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51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1275F0-731F-42A9-9DA1-66159EB2548C}"/>
              </a:ext>
            </a:extLst>
          </p:cNvPr>
          <p:cNvSpPr txBox="1"/>
          <p:nvPr/>
        </p:nvSpPr>
        <p:spPr>
          <a:xfrm>
            <a:off x="1470074" y="2344641"/>
            <a:ext cx="8884665" cy="3600986"/>
          </a:xfrm>
          <a:prstGeom prst="rect">
            <a:avLst/>
          </a:prstGeom>
          <a:noFill/>
        </p:spPr>
        <p:txBody>
          <a:bodyPr wrap="square" rtlCol="0">
            <a:spAutoFit/>
          </a:bodyPr>
          <a:lstStyle/>
          <a:p>
            <a:pPr marL="457200" indent="-457200">
              <a:buFont typeface="Arial" panose="020B0604020202020204" pitchFamily="34" charset="0"/>
              <a:buChar char="•"/>
            </a:pPr>
            <a:r>
              <a:rPr lang="en-US" sz="2800" b="1" dirty="0"/>
              <a:t>First Preference (EB-1)</a:t>
            </a:r>
          </a:p>
          <a:p>
            <a:pPr marL="800100" lvl="1" indent="-342900">
              <a:buFont typeface="Arial" panose="020B0604020202020204" pitchFamily="34" charset="0"/>
              <a:buChar char="•"/>
            </a:pPr>
            <a:r>
              <a:rPr lang="en-US" sz="2400" dirty="0"/>
              <a:t>Extraordinary Ability, Outstanding Researcher, Multinational Executive</a:t>
            </a:r>
          </a:p>
          <a:p>
            <a:pPr marL="457200" indent="-457200">
              <a:buFont typeface="Arial" panose="020B0604020202020204" pitchFamily="34" charset="0"/>
              <a:buChar char="•"/>
            </a:pPr>
            <a:r>
              <a:rPr lang="en-US" sz="2800" b="1" dirty="0"/>
              <a:t>Second Preference (EB-2)</a:t>
            </a:r>
          </a:p>
          <a:p>
            <a:pPr marL="800100" lvl="1" indent="-342900">
              <a:buFont typeface="Arial" panose="020B0604020202020204" pitchFamily="34" charset="0"/>
              <a:buChar char="•"/>
            </a:pPr>
            <a:r>
              <a:rPr lang="en-US" sz="2400" dirty="0"/>
              <a:t>Advanced Degree Professionals( Bachelors plus 5 years experience), Aliens of Exceptional Ability</a:t>
            </a:r>
          </a:p>
          <a:p>
            <a:pPr marL="457200" indent="-457200">
              <a:buFont typeface="Arial" panose="020B0604020202020204" pitchFamily="34" charset="0"/>
              <a:buChar char="•"/>
            </a:pPr>
            <a:r>
              <a:rPr lang="en-US" sz="2800" b="1" dirty="0"/>
              <a:t>Third Preference (EB-3) </a:t>
            </a:r>
          </a:p>
          <a:p>
            <a:pPr marL="914400" lvl="1" indent="-457200">
              <a:buFont typeface="Arial" panose="020B0604020202020204" pitchFamily="34" charset="0"/>
              <a:buChar char="•"/>
            </a:pPr>
            <a:r>
              <a:rPr lang="en-US" sz="2400" dirty="0"/>
              <a:t>Skilled Worker (2+ years experience), Bachelor’s Degree</a:t>
            </a:r>
            <a:endParaRPr lang="en-US" sz="1600" dirty="0"/>
          </a:p>
        </p:txBody>
      </p:sp>
      <p:pic>
        <p:nvPicPr>
          <p:cNvPr id="9" name="Picture 8">
            <a:extLst>
              <a:ext uri="{FF2B5EF4-FFF2-40B4-BE49-F238E27FC236}">
                <a16:creationId xmlns:a16="http://schemas.microsoft.com/office/drawing/2014/main" id="{B7B1EF3D-F44D-4F84-9A07-877617E52C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23" t="15073" r="9926" b="17770"/>
          <a:stretch/>
        </p:blipFill>
        <p:spPr>
          <a:xfrm>
            <a:off x="8642480" y="555245"/>
            <a:ext cx="3424518" cy="2122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1">
            <a:extLst>
              <a:ext uri="{FF2B5EF4-FFF2-40B4-BE49-F238E27FC236}">
                <a16:creationId xmlns:a16="http://schemas.microsoft.com/office/drawing/2014/main" id="{1EDED954-154C-4102-A708-2D44DC0B03D0}"/>
              </a:ext>
            </a:extLst>
          </p:cNvPr>
          <p:cNvSpPr>
            <a:spLocks noGrp="1"/>
          </p:cNvSpPr>
          <p:nvPr>
            <p:ph type="title"/>
          </p:nvPr>
        </p:nvSpPr>
        <p:spPr>
          <a:xfrm>
            <a:off x="1470074" y="1192237"/>
            <a:ext cx="9601200" cy="1485900"/>
          </a:xfrm>
        </p:spPr>
        <p:txBody>
          <a:bodyPr/>
          <a:lstStyle/>
          <a:p>
            <a:pPr algn="ctr"/>
            <a:r>
              <a:rPr lang="en-US" b="1" dirty="0"/>
              <a:t>Work Visas</a:t>
            </a:r>
          </a:p>
        </p:txBody>
      </p:sp>
      <p:sp>
        <p:nvSpPr>
          <p:cNvPr id="2" name="TextBox 1">
            <a:extLst>
              <a:ext uri="{FF2B5EF4-FFF2-40B4-BE49-F238E27FC236}">
                <a16:creationId xmlns:a16="http://schemas.microsoft.com/office/drawing/2014/main" id="{03F160DB-CB1F-4EC8-B3B1-2F9184872B37}"/>
              </a:ext>
            </a:extLst>
          </p:cNvPr>
          <p:cNvSpPr txBox="1"/>
          <p:nvPr/>
        </p:nvSpPr>
        <p:spPr>
          <a:xfrm>
            <a:off x="1470074" y="6080864"/>
            <a:ext cx="184731" cy="646331"/>
          </a:xfrm>
          <a:prstGeom prst="rect">
            <a:avLst/>
          </a:prstGeom>
          <a:noFill/>
        </p:spPr>
        <p:txBody>
          <a:bodyPr wrap="none" rtlCol="0">
            <a:spAutoFit/>
          </a:bodyPr>
          <a:lstStyle/>
          <a:p>
            <a:endParaRPr lang="en-US" dirty="0"/>
          </a:p>
          <a:p>
            <a:endParaRPr lang="en-US" dirty="0"/>
          </a:p>
        </p:txBody>
      </p:sp>
      <p:sp>
        <p:nvSpPr>
          <p:cNvPr id="4" name="Slide Number Placeholder 3">
            <a:extLst>
              <a:ext uri="{FF2B5EF4-FFF2-40B4-BE49-F238E27FC236}">
                <a16:creationId xmlns:a16="http://schemas.microsoft.com/office/drawing/2014/main" id="{34E6A74B-898D-43D2-9B2B-12AE1214C98A}"/>
              </a:ext>
            </a:extLst>
          </p:cNvPr>
          <p:cNvSpPr>
            <a:spLocks noGrp="1"/>
          </p:cNvSpPr>
          <p:nvPr>
            <p:ph type="sldNum" sz="quarter" idx="12"/>
          </p:nvPr>
        </p:nvSpPr>
        <p:spPr/>
        <p:txBody>
          <a:bodyPr/>
          <a:lstStyle/>
          <a:p>
            <a:fld id="{C76589ED-88D5-462C-85A3-2F8F34D89671}" type="slidenum">
              <a:rPr lang="en-US" smtClean="0"/>
              <a:t>6</a:t>
            </a:fld>
            <a:endParaRPr lang="en-US"/>
          </a:p>
        </p:txBody>
      </p:sp>
    </p:spTree>
    <p:extLst>
      <p:ext uri="{BB962C8B-B14F-4D97-AF65-F5344CB8AC3E}">
        <p14:creationId xmlns:p14="http://schemas.microsoft.com/office/powerpoint/2010/main" val="32191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2AAF47-0EB2-4468-8C4F-154C9A15977D}"/>
              </a:ext>
            </a:extLst>
          </p:cNvPr>
          <p:cNvSpPr>
            <a:spLocks noGrp="1"/>
          </p:cNvSpPr>
          <p:nvPr>
            <p:ph type="sldNum" sz="quarter" idx="12"/>
          </p:nvPr>
        </p:nvSpPr>
        <p:spPr/>
        <p:txBody>
          <a:bodyPr/>
          <a:lstStyle/>
          <a:p>
            <a:fld id="{C76589ED-88D5-462C-85A3-2F8F34D89671}" type="slidenum">
              <a:rPr lang="en-US" smtClean="0"/>
              <a:t>7</a:t>
            </a:fld>
            <a:endParaRPr lang="en-US"/>
          </a:p>
        </p:txBody>
      </p:sp>
      <p:sp>
        <p:nvSpPr>
          <p:cNvPr id="5" name="Title 1">
            <a:extLst>
              <a:ext uri="{FF2B5EF4-FFF2-40B4-BE49-F238E27FC236}">
                <a16:creationId xmlns:a16="http://schemas.microsoft.com/office/drawing/2014/main" id="{F73CC5D1-7D69-4B93-B7A2-72714CE3975A}"/>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Family Visas</a:t>
            </a:r>
          </a:p>
        </p:txBody>
      </p:sp>
      <p:sp>
        <p:nvSpPr>
          <p:cNvPr id="6" name="TextBox 5">
            <a:extLst>
              <a:ext uri="{FF2B5EF4-FFF2-40B4-BE49-F238E27FC236}">
                <a16:creationId xmlns:a16="http://schemas.microsoft.com/office/drawing/2014/main" id="{173C8587-1667-4F58-9934-C3EABA665F15}"/>
              </a:ext>
            </a:extLst>
          </p:cNvPr>
          <p:cNvSpPr txBox="1"/>
          <p:nvPr/>
        </p:nvSpPr>
        <p:spPr>
          <a:xfrm>
            <a:off x="1470074" y="2344641"/>
            <a:ext cx="9251852" cy="38472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t>Family Preference Immigration Visas </a:t>
            </a:r>
          </a:p>
          <a:p>
            <a:pPr marL="914400" lvl="1" indent="-457200">
              <a:buFont typeface="Arial" panose="020B0604020202020204" pitchFamily="34" charset="0"/>
              <a:buChar char="•"/>
            </a:pPr>
            <a:r>
              <a:rPr lang="en-US" sz="2400" dirty="0"/>
              <a:t>First Preference (F1): unmarried sons and daughters</a:t>
            </a:r>
          </a:p>
          <a:p>
            <a:pPr marL="914400" lvl="1" indent="-4572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Second Preference (F2): spouses, minor children, and unmarried sons and daughters over 21 years of age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Third Preference (F3): married sons and daughters and their spouse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Fourth Preference (F4): brothers and sisters</a:t>
            </a:r>
            <a:endParaRPr lang="en-US" sz="1600" dirty="0"/>
          </a:p>
        </p:txBody>
      </p:sp>
      <p:pic>
        <p:nvPicPr>
          <p:cNvPr id="8" name="Picture 7">
            <a:extLst>
              <a:ext uri="{FF2B5EF4-FFF2-40B4-BE49-F238E27FC236}">
                <a16:creationId xmlns:a16="http://schemas.microsoft.com/office/drawing/2014/main" id="{130D979E-8337-4599-B766-DD543AA7E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053" y="49237"/>
            <a:ext cx="3554052" cy="23710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566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A10C45-79D0-428A-9BCE-751C0D4D21B3}"/>
              </a:ext>
            </a:extLst>
          </p:cNvPr>
          <p:cNvSpPr>
            <a:spLocks noGrp="1"/>
          </p:cNvSpPr>
          <p:nvPr>
            <p:ph type="sldNum" sz="quarter" idx="12"/>
          </p:nvPr>
        </p:nvSpPr>
        <p:spPr/>
        <p:txBody>
          <a:bodyPr/>
          <a:lstStyle/>
          <a:p>
            <a:fld id="{C76589ED-88D5-462C-85A3-2F8F34D89671}" type="slidenum">
              <a:rPr lang="en-US" smtClean="0"/>
              <a:t>8</a:t>
            </a:fld>
            <a:endParaRPr lang="en-US"/>
          </a:p>
        </p:txBody>
      </p:sp>
      <p:sp>
        <p:nvSpPr>
          <p:cNvPr id="5" name="Title 1">
            <a:extLst>
              <a:ext uri="{FF2B5EF4-FFF2-40B4-BE49-F238E27FC236}">
                <a16:creationId xmlns:a16="http://schemas.microsoft.com/office/drawing/2014/main" id="{56B98486-1A27-4E60-9A52-D29FFB42EC10}"/>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Family Dependent Visas</a:t>
            </a:r>
          </a:p>
        </p:txBody>
      </p:sp>
      <p:sp>
        <p:nvSpPr>
          <p:cNvPr id="6" name="TextBox 5">
            <a:extLst>
              <a:ext uri="{FF2B5EF4-FFF2-40B4-BE49-F238E27FC236}">
                <a16:creationId xmlns:a16="http://schemas.microsoft.com/office/drawing/2014/main" id="{19AFF86C-24F7-4B23-A89C-09F97749D9F0}"/>
              </a:ext>
            </a:extLst>
          </p:cNvPr>
          <p:cNvSpPr txBox="1"/>
          <p:nvPr/>
        </p:nvSpPr>
        <p:spPr>
          <a:xfrm>
            <a:off x="1470073" y="2344641"/>
            <a:ext cx="9819967"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a:t>J2/F2</a:t>
            </a:r>
            <a:r>
              <a:rPr lang="en-US" sz="2800" dirty="0"/>
              <a:t>: dependents of J1/F1exchange scholar and student</a:t>
            </a:r>
          </a:p>
          <a:p>
            <a:pPr marL="457200" indent="-457200">
              <a:buFont typeface="Arial" panose="020B0604020202020204" pitchFamily="34" charset="0"/>
              <a:buChar char="•"/>
            </a:pPr>
            <a:r>
              <a:rPr lang="en-US" sz="2800" b="1" dirty="0"/>
              <a:t>H-4</a:t>
            </a:r>
            <a:r>
              <a:rPr lang="en-US" sz="2800" dirty="0"/>
              <a:t>: dependents of H workers</a:t>
            </a:r>
          </a:p>
          <a:p>
            <a:pPr marL="457200" indent="-457200">
              <a:buFont typeface="Arial" panose="020B0604020202020204" pitchFamily="34" charset="0"/>
              <a:buChar char="•"/>
            </a:pPr>
            <a:r>
              <a:rPr lang="en-US" sz="2800" b="1" dirty="0"/>
              <a:t>L-2</a:t>
            </a:r>
            <a:r>
              <a:rPr lang="en-US" sz="2800" dirty="0"/>
              <a:t>: dependent of L1 intracompany transferees</a:t>
            </a:r>
          </a:p>
        </p:txBody>
      </p:sp>
      <p:pic>
        <p:nvPicPr>
          <p:cNvPr id="8" name="Picture 7">
            <a:extLst>
              <a:ext uri="{FF2B5EF4-FFF2-40B4-BE49-F238E27FC236}">
                <a16:creationId xmlns:a16="http://schemas.microsoft.com/office/drawing/2014/main" id="{26AB4C72-DCF9-4338-A2B2-B5B7A55C90FE}"/>
              </a:ext>
            </a:extLst>
          </p:cNvPr>
          <p:cNvPicPr>
            <a:picLocks noChangeAspect="1"/>
          </p:cNvPicPr>
          <p:nvPr/>
        </p:nvPicPr>
        <p:blipFill rotWithShape="1">
          <a:blip r:embed="rId3">
            <a:extLst>
              <a:ext uri="{28A0092B-C50C-407E-A947-70E740481C1C}">
                <a14:useLocalDpi xmlns:a14="http://schemas.microsoft.com/office/drawing/2010/main" val="0"/>
              </a:ext>
            </a:extLst>
          </a:blip>
          <a:srcRect l="11864"/>
          <a:stretch/>
        </p:blipFill>
        <p:spPr>
          <a:xfrm>
            <a:off x="6968845" y="4179864"/>
            <a:ext cx="4102429" cy="2366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27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EA913-4940-4F1A-B81B-083345C1EED7}"/>
              </a:ext>
            </a:extLst>
          </p:cNvPr>
          <p:cNvSpPr>
            <a:spLocks noGrp="1"/>
          </p:cNvSpPr>
          <p:nvPr>
            <p:ph type="sldNum" sz="quarter" idx="12"/>
          </p:nvPr>
        </p:nvSpPr>
        <p:spPr/>
        <p:txBody>
          <a:bodyPr/>
          <a:lstStyle/>
          <a:p>
            <a:fld id="{C76589ED-88D5-462C-85A3-2F8F34D89671}" type="slidenum">
              <a:rPr lang="en-US" smtClean="0"/>
              <a:t>9</a:t>
            </a:fld>
            <a:endParaRPr lang="en-US"/>
          </a:p>
        </p:txBody>
      </p:sp>
      <p:sp>
        <p:nvSpPr>
          <p:cNvPr id="5" name="Title 1">
            <a:extLst>
              <a:ext uri="{FF2B5EF4-FFF2-40B4-BE49-F238E27FC236}">
                <a16:creationId xmlns:a16="http://schemas.microsoft.com/office/drawing/2014/main" id="{E1E2B26A-F82A-4ED1-ACCC-AF6538188906}"/>
              </a:ext>
            </a:extLst>
          </p:cNvPr>
          <p:cNvSpPr txBox="1">
            <a:spLocks/>
          </p:cNvSpPr>
          <p:nvPr/>
        </p:nvSpPr>
        <p:spPr>
          <a:xfrm>
            <a:off x="1470074" y="1192237"/>
            <a:ext cx="9601200" cy="14859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Other Visas</a:t>
            </a:r>
          </a:p>
        </p:txBody>
      </p:sp>
      <p:sp>
        <p:nvSpPr>
          <p:cNvPr id="6" name="TextBox 5">
            <a:extLst>
              <a:ext uri="{FF2B5EF4-FFF2-40B4-BE49-F238E27FC236}">
                <a16:creationId xmlns:a16="http://schemas.microsoft.com/office/drawing/2014/main" id="{E7677385-0121-4AFC-8A06-6BAF4D1560B7}"/>
              </a:ext>
            </a:extLst>
          </p:cNvPr>
          <p:cNvSpPr txBox="1"/>
          <p:nvPr/>
        </p:nvSpPr>
        <p:spPr>
          <a:xfrm>
            <a:off x="1470074" y="2344641"/>
            <a:ext cx="9251852"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Green Card Lottery</a:t>
            </a:r>
          </a:p>
          <a:p>
            <a:pPr marL="914400" lvl="1" indent="-457200">
              <a:buFont typeface="Arial" panose="020B0604020202020204" pitchFamily="34" charset="0"/>
              <a:buChar char="•"/>
            </a:pPr>
            <a:r>
              <a:rPr lang="en-US" sz="2800" dirty="0"/>
              <a:t>50,000 visas annually</a:t>
            </a:r>
          </a:p>
          <a:p>
            <a:pPr marL="914400" lvl="1" indent="-457200">
              <a:buFont typeface="Arial" panose="020B0604020202020204" pitchFamily="34" charset="0"/>
              <a:buChar char="•"/>
            </a:pPr>
            <a:r>
              <a:rPr lang="en-US" sz="2800" dirty="0"/>
              <a:t>15 million applicants in 2015</a:t>
            </a:r>
          </a:p>
          <a:p>
            <a:pPr marL="457200" indent="-457200">
              <a:buFont typeface="Arial" panose="020B0604020202020204" pitchFamily="34" charset="0"/>
              <a:buChar char="•"/>
            </a:pPr>
            <a:r>
              <a:rPr lang="en-US" sz="2800" b="1" dirty="0"/>
              <a:t>International Entrepreneur Parole</a:t>
            </a:r>
          </a:p>
          <a:p>
            <a:pPr marL="914400" lvl="1" indent="-457200">
              <a:buFont typeface="Arial" panose="020B0604020202020204" pitchFamily="34" charset="0"/>
              <a:buChar char="•"/>
            </a:pPr>
            <a:r>
              <a:rPr lang="en-US" sz="2400" dirty="0"/>
              <a:t>5 years (2.5, 2.5)</a:t>
            </a:r>
          </a:p>
          <a:p>
            <a:pPr marL="914400" lvl="1" indent="-457200">
              <a:buFont typeface="Arial" panose="020B0604020202020204" pitchFamily="34" charset="0"/>
              <a:buChar char="•"/>
            </a:pPr>
            <a:r>
              <a:rPr lang="en-US" sz="2400" dirty="0"/>
              <a:t>Ownership in a start-up entity within the past five years</a:t>
            </a:r>
          </a:p>
          <a:p>
            <a:pPr marL="914400" lvl="1" indent="-457200">
              <a:buFont typeface="Arial" panose="020B0604020202020204" pitchFamily="34" charset="0"/>
              <a:buChar char="•"/>
            </a:pPr>
            <a:r>
              <a:rPr lang="en-US" sz="2400" dirty="0"/>
              <a:t>Receive significant investment of capital from qualified U.S. investors</a:t>
            </a:r>
          </a:p>
          <a:p>
            <a:pPr marL="914400" lvl="1" indent="-457200">
              <a:buFont typeface="Arial" panose="020B0604020202020204" pitchFamily="34" charset="0"/>
              <a:buChar char="•"/>
            </a:pPr>
            <a:r>
              <a:rPr lang="en-US" sz="2400" dirty="0"/>
              <a:t>OR receive significant awards or grants for economic development, research and development or job creation</a:t>
            </a:r>
          </a:p>
        </p:txBody>
      </p:sp>
      <p:pic>
        <p:nvPicPr>
          <p:cNvPr id="8" name="Picture 7">
            <a:extLst>
              <a:ext uri="{FF2B5EF4-FFF2-40B4-BE49-F238E27FC236}">
                <a16:creationId xmlns:a16="http://schemas.microsoft.com/office/drawing/2014/main" id="{08F4D7D8-CDB8-41BD-94B7-2A9531F5F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622" y="340242"/>
            <a:ext cx="3142566" cy="2337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08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781</Words>
  <Application>Microsoft Office PowerPoint</Application>
  <PresentationFormat>Widescreen</PresentationFormat>
  <Paragraphs>173</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等线</vt:lpstr>
      <vt:lpstr>幼圆</vt:lpstr>
      <vt:lpstr>Arial</vt:lpstr>
      <vt:lpstr>Calibri</vt:lpstr>
      <vt:lpstr>Century Gothic</vt:lpstr>
      <vt:lpstr>Wingdings 3</vt:lpstr>
      <vt:lpstr>Wisp</vt:lpstr>
      <vt:lpstr>Immigration Seminar for Living and Thriving in Louisville</vt:lpstr>
      <vt:lpstr>Bluegrass International Fund CEO &amp; President: Lynn Allen Ms. Allen has devoted her career to raising capital to create jobs and expand educational opportunities both in the US and overseas.   -She has led regional, national and multi-country marketing teams that produced millions of dollars in new revenues for economic development initiatives.   -Capital Innovations (Founder)  -CARE International(Director of International Corporate Initiatives)  Current involvement: -Board member, Kentucky Association of Economic Development -Board member, Purdue University’s Emerging Innovation Fund -Board member, World Affairs Council of Kentucky and Southern Indiana -Member, IIUSA EB-5 Industry’s National Association Public Policy Committee</vt:lpstr>
      <vt:lpstr>Wyatt Tarrant &amp; Combs LLP Immigration Counsel: Glen M. Krebs Glen M. Krebs is a member of the International Trade and Labor and Employment Practice Groups at Wyatt, Tarrant &amp; Combs, LLP.   -Practice focused on international and immigration law since 1990  -Represented clients from 65 countries, including China, Japan, Russia, Canada, Ghana and Bulgaria  -Speaks fluent Japanese and has assisted more than 40 Japanese companies in the US  Community involvement: -American Immigration Lawyer Association -Fayette County, Kentucky and American Bar Association -Past Chairman, Japan/America Society of Kentucky  -Past Treasurer, National Association of Japan America Societies  -Former Board member and Chair, World Trade Center -Former Board member and Chair, Lexington Sister Cities Commission</vt:lpstr>
      <vt:lpstr>Overview</vt:lpstr>
      <vt:lpstr>PowerPoint Presentation</vt:lpstr>
      <vt:lpstr>Work Visas</vt:lpstr>
      <vt:lpstr>PowerPoint Presentation</vt:lpstr>
      <vt:lpstr>PowerPoint Presentation</vt:lpstr>
      <vt:lpstr>PowerPoint Presentation</vt:lpstr>
      <vt:lpstr>Permanent Residency Bulletin (Filing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Seminar                                                                -ways to stay in the U.S.</dc:title>
  <dc:creator>Wang Sr, Wit</dc:creator>
  <cp:lastModifiedBy>Wit Wang</cp:lastModifiedBy>
  <cp:revision>10</cp:revision>
  <cp:lastPrinted>2017-11-06T18:40:00Z</cp:lastPrinted>
  <dcterms:modified xsi:type="dcterms:W3CDTF">2018-01-19T15:41:01Z</dcterms:modified>
</cp:coreProperties>
</file>